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</p:sldMasterIdLst>
  <p:notesMasterIdLst>
    <p:notesMasterId r:id="rId28"/>
  </p:notesMasterIdLst>
  <p:sldIdLst>
    <p:sldId id="258" r:id="rId7"/>
    <p:sldId id="259" r:id="rId8"/>
    <p:sldId id="287" r:id="rId9"/>
    <p:sldId id="304" r:id="rId10"/>
    <p:sldId id="305" r:id="rId11"/>
    <p:sldId id="310" r:id="rId12"/>
    <p:sldId id="307" r:id="rId13"/>
    <p:sldId id="308" r:id="rId14"/>
    <p:sldId id="309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20" r:id="rId24"/>
    <p:sldId id="321" r:id="rId25"/>
    <p:sldId id="322" r:id="rId26"/>
    <p:sldId id="302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AF3FCF06-79BF-464A-8DED-E21BF89BAD0B}">
          <p14:sldIdLst>
            <p14:sldId id="258"/>
            <p14:sldId id="259"/>
            <p14:sldId id="287"/>
            <p14:sldId id="304"/>
            <p14:sldId id="305"/>
            <p14:sldId id="310"/>
            <p14:sldId id="307"/>
            <p14:sldId id="308"/>
            <p14:sldId id="309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20"/>
            <p14:sldId id="321"/>
            <p14:sldId id="322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67975-6B6C-4D3E-8835-58E8AEDBF6DD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4E8E-4C41-485C-B5CC-C36023C083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89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74E8E-4C41-485C-B5CC-C36023C0831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228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74E8E-4C41-485C-B5CC-C36023C0831F}" type="slidenum">
              <a:rPr lang="hu-HU" smtClean="0">
                <a:solidFill>
                  <a:prstClr val="black"/>
                </a:solidFill>
              </a:rPr>
              <a:pPr/>
              <a:t>17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6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74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701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69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83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7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9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9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11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98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5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76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47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42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2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6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39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12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8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7415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23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1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34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58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3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1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5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89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1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080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96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28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57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2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39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16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9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50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17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881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69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0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82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8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44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91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39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96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11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4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68563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58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391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067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9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54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5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3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98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622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63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EB26-5C2A-44BD-845B-6BD56DB77AFA}" type="datetimeFigureOut">
              <a:rPr lang="hu-HU" smtClean="0"/>
              <a:t>2015.03.29.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D2CD0-556B-4F03-B2BA-BB60AF7192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38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3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2015.03.29.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240360"/>
          </a:xfrm>
        </p:spPr>
        <p:txBody>
          <a:bodyPr>
            <a:normAutofit fontScale="90000"/>
          </a:bodyPr>
          <a:lstStyle/>
          <a:p>
            <a:r>
              <a:rPr lang="hu-HU" sz="4400" b="1" dirty="0"/>
              <a:t>SEE-REUSE </a:t>
            </a:r>
            <a:r>
              <a:rPr lang="hu-HU" sz="4400" b="1" dirty="0" smtClean="0"/>
              <a:t>– projekt bemutatása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„</a:t>
            </a:r>
            <a:r>
              <a:rPr lang="hu-HU" sz="3600" b="1" dirty="0" err="1" smtClean="0">
                <a:solidFill>
                  <a:srgbClr val="FF0000"/>
                </a:solidFill>
              </a:rPr>
              <a:t>S</a:t>
            </a:r>
            <a:r>
              <a:rPr lang="hu-HU" sz="3600" dirty="0" err="1" smtClean="0"/>
              <a:t>trenghtening</a:t>
            </a:r>
            <a:r>
              <a:rPr lang="hu-HU" sz="3600" dirty="0" smtClean="0"/>
              <a:t> </a:t>
            </a:r>
            <a:r>
              <a:rPr lang="hu-HU" sz="3600" b="1" dirty="0">
                <a:solidFill>
                  <a:srgbClr val="FF0000"/>
                </a:solidFill>
              </a:rPr>
              <a:t>E</a:t>
            </a:r>
            <a:r>
              <a:rPr lang="hu-HU" sz="3600" dirty="0"/>
              <a:t>uropean </a:t>
            </a:r>
            <a:r>
              <a:rPr lang="hu-HU" sz="3600" b="1" dirty="0">
                <a:solidFill>
                  <a:srgbClr val="FF0000"/>
                </a:solidFill>
              </a:rPr>
              <a:t>E</a:t>
            </a:r>
            <a:r>
              <a:rPr lang="hu-HU" sz="3600" dirty="0"/>
              <a:t>ducation </a:t>
            </a:r>
            <a:r>
              <a:rPr lang="hu-HU" sz="3600" dirty="0" err="1"/>
              <a:t>in</a:t>
            </a:r>
            <a:r>
              <a:rPr lang="hu-HU" sz="3600" dirty="0"/>
              <a:t> </a:t>
            </a:r>
            <a:r>
              <a:rPr lang="hu-HU" sz="3600" b="1" dirty="0" err="1">
                <a:solidFill>
                  <a:srgbClr val="FF0000"/>
                </a:solidFill>
              </a:rPr>
              <a:t>R</a:t>
            </a:r>
            <a:r>
              <a:rPr lang="hu-HU" sz="3600" dirty="0" err="1"/>
              <a:t>enewable</a:t>
            </a:r>
            <a:r>
              <a:rPr lang="hu-HU" sz="3600" dirty="0"/>
              <a:t> </a:t>
            </a:r>
            <a:r>
              <a:rPr lang="hu-HU" sz="3600" b="1" dirty="0" err="1">
                <a:solidFill>
                  <a:srgbClr val="FF0000"/>
                </a:solidFill>
              </a:rPr>
              <a:t>E</a:t>
            </a:r>
            <a:r>
              <a:rPr lang="hu-HU" sz="3600" dirty="0" err="1"/>
              <a:t>nergy</a:t>
            </a:r>
            <a:r>
              <a:rPr lang="hu-HU" sz="3600" dirty="0"/>
              <a:t> </a:t>
            </a:r>
            <a:r>
              <a:rPr lang="hu-HU" sz="3600" b="1" dirty="0" err="1">
                <a:solidFill>
                  <a:srgbClr val="FF0000"/>
                </a:solidFill>
              </a:rPr>
              <a:t>U</a:t>
            </a:r>
            <a:r>
              <a:rPr lang="hu-HU" sz="3600" dirty="0" err="1"/>
              <a:t>tilization</a:t>
            </a:r>
            <a:r>
              <a:rPr lang="hu-HU" sz="3600" dirty="0"/>
              <a:t> </a:t>
            </a:r>
            <a:r>
              <a:rPr lang="hu-HU" sz="3600" dirty="0" err="1"/>
              <a:t>for</a:t>
            </a:r>
            <a:r>
              <a:rPr lang="hu-HU" sz="3600" dirty="0"/>
              <a:t> </a:t>
            </a:r>
            <a:r>
              <a:rPr lang="hu-HU" sz="3600" b="1" dirty="0" err="1">
                <a:solidFill>
                  <a:srgbClr val="FF0000"/>
                </a:solidFill>
              </a:rPr>
              <a:t>S</a:t>
            </a:r>
            <a:r>
              <a:rPr lang="hu-HU" sz="3600" dirty="0" err="1"/>
              <a:t>ustainable</a:t>
            </a:r>
            <a:r>
              <a:rPr lang="hu-HU" sz="3600" dirty="0"/>
              <a:t> </a:t>
            </a:r>
            <a:r>
              <a:rPr lang="hu-HU" sz="3600" b="1" dirty="0" err="1">
                <a:solidFill>
                  <a:srgbClr val="FF0000"/>
                </a:solidFill>
              </a:rPr>
              <a:t>E</a:t>
            </a:r>
            <a:r>
              <a:rPr lang="hu-HU" sz="3600" dirty="0" err="1"/>
              <a:t>conomy</a:t>
            </a:r>
            <a:r>
              <a:rPr lang="hu-HU" sz="3600" dirty="0" smtClean="0"/>
              <a:t>”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4000" dirty="0" smtClean="0"/>
              <a:t>LEONARDO </a:t>
            </a:r>
            <a:r>
              <a:rPr lang="hu-HU" sz="4000" dirty="0" err="1"/>
              <a:t>Innovation</a:t>
            </a:r>
            <a:r>
              <a:rPr lang="hu-HU" sz="4000" dirty="0"/>
              <a:t> </a:t>
            </a:r>
            <a:r>
              <a:rPr lang="hu-HU" sz="4000" dirty="0" err="1"/>
              <a:t>Transfer</a:t>
            </a:r>
            <a:r>
              <a:rPr lang="hu-HU" sz="4000" dirty="0"/>
              <a:t> </a:t>
            </a:r>
            <a:r>
              <a:rPr lang="hu-HU" sz="4000" dirty="0" err="1" smtClean="0"/>
              <a:t>Programme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600" dirty="0" smtClean="0"/>
              <a:t>(2012-1-HU1-LEO05_05832)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987504"/>
            <a:ext cx="6400800" cy="889768"/>
          </a:xfrm>
        </p:spPr>
        <p:txBody>
          <a:bodyPr/>
          <a:lstStyle/>
          <a:p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Gelencsér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Géza</a:t>
            </a: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413922" cy="10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059832" y="596356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Földművelésügyi Minisztérium, </a:t>
            </a:r>
          </a:p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árcius 30.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07704" y="252517"/>
            <a:ext cx="5282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„Az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megújuló energia oktatás megerősítése </a:t>
            </a:r>
            <a:endParaRPr lang="hu-H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57877" y="332656"/>
            <a:ext cx="1577819" cy="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7092280" y="213060"/>
            <a:ext cx="1838506" cy="8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395536" y="5702295"/>
            <a:ext cx="1296144" cy="7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5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MEGOLDÁS?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>
                <a:solidFill>
                  <a:srgbClr val="C00000"/>
                </a:solidFill>
              </a:rPr>
              <a:t>KOPPÁNY PROGRAM</a:t>
            </a:r>
            <a:endParaRPr lang="hu-HU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sz="3200" dirty="0" smtClean="0"/>
              <a:t>Főbb célok:</a:t>
            </a:r>
          </a:p>
          <a:p>
            <a:r>
              <a:rPr lang="hu-HU" sz="3200" dirty="0" smtClean="0"/>
              <a:t>természeti </a:t>
            </a:r>
            <a:r>
              <a:rPr lang="hu-HU" sz="3200" dirty="0"/>
              <a:t>erőforrás </a:t>
            </a:r>
            <a:r>
              <a:rPr lang="hu-HU" sz="3200" dirty="0" smtClean="0"/>
              <a:t>degradáció mérséklése;</a:t>
            </a:r>
          </a:p>
          <a:p>
            <a:r>
              <a:rPr lang="hu-HU" sz="3200" dirty="0" smtClean="0"/>
              <a:t>helyi gazdaság erősítése;</a:t>
            </a:r>
          </a:p>
          <a:p>
            <a:r>
              <a:rPr lang="hu-HU" sz="3200" dirty="0" smtClean="0"/>
              <a:t>helyi </a:t>
            </a:r>
            <a:r>
              <a:rPr lang="hu-HU" sz="3200" dirty="0" err="1" smtClean="0"/>
              <a:t>klíma-rezíliencia</a:t>
            </a:r>
            <a:r>
              <a:rPr lang="hu-HU" sz="3200" dirty="0" smtClean="0"/>
              <a:t> növelése;</a:t>
            </a:r>
          </a:p>
          <a:p>
            <a:r>
              <a:rPr lang="hu-HU" sz="3200" dirty="0"/>
              <a:t>f</a:t>
            </a:r>
            <a:r>
              <a:rPr lang="hu-HU" sz="3200" dirty="0" smtClean="0"/>
              <a:t>osszilis energia és fehérje függőség csökkentése.</a:t>
            </a:r>
          </a:p>
          <a:p>
            <a:pPr marL="0" indent="0" algn="ctr">
              <a:buNone/>
            </a:pPr>
            <a:endParaRPr lang="hu-HU" sz="3200" i="1" dirty="0" smtClean="0"/>
          </a:p>
          <a:p>
            <a:pPr marL="0" indent="0" algn="ctr">
              <a:buNone/>
            </a:pPr>
            <a:r>
              <a:rPr lang="hu-HU" sz="3200" b="1" i="1" dirty="0" smtClean="0">
                <a:solidFill>
                  <a:srgbClr val="00B050"/>
                </a:solidFill>
              </a:rPr>
              <a:t>FVM támogatás 2011-ben</a:t>
            </a:r>
            <a:endParaRPr lang="hu-HU" sz="3200" b="1" i="1" dirty="0">
              <a:solidFill>
                <a:srgbClr val="00B050"/>
              </a:solidFill>
            </a:endParaRPr>
          </a:p>
          <a:p>
            <a:pPr algn="ctr"/>
            <a:endParaRPr lang="hu-HU" sz="3200" dirty="0"/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17" y="0"/>
            <a:ext cx="90364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7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27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6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1073821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NEHÉZSÉGEK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82306"/>
            <a:ext cx="9144000" cy="5075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r>
              <a:rPr lang="hu-HU" sz="3600" b="1" dirty="0" smtClean="0"/>
              <a:t>Kedvezőtlen szabályozás</a:t>
            </a:r>
          </a:p>
          <a:p>
            <a:pPr marL="0" indent="0" algn="ctr">
              <a:buNone/>
            </a:pPr>
            <a:endParaRPr lang="hu-HU" sz="3600" b="1" dirty="0" smtClean="0"/>
          </a:p>
          <a:p>
            <a:pPr marL="0" indent="0" algn="ctr">
              <a:buNone/>
            </a:pPr>
            <a:r>
              <a:rPr lang="hu-HU" sz="3600" b="1" dirty="0" smtClean="0"/>
              <a:t>Nehézkes finanszírozás (forráskombináció)</a:t>
            </a:r>
          </a:p>
          <a:p>
            <a:pPr marL="0" indent="0" algn="ctr">
              <a:buNone/>
            </a:pPr>
            <a:endParaRPr lang="hu-HU" sz="3600" b="1" dirty="0" smtClean="0"/>
          </a:p>
          <a:p>
            <a:pPr marL="0" indent="0" algn="ctr">
              <a:buNone/>
            </a:pPr>
            <a:r>
              <a:rPr lang="hu-HU" sz="3600" b="1" u="sng" dirty="0">
                <a:solidFill>
                  <a:srgbClr val="FF0000"/>
                </a:solidFill>
              </a:rPr>
              <a:t>M</a:t>
            </a:r>
            <a:r>
              <a:rPr lang="hu-HU" sz="3600" b="1" u="sng" dirty="0" smtClean="0">
                <a:solidFill>
                  <a:srgbClr val="FF0000"/>
                </a:solidFill>
              </a:rPr>
              <a:t>egfelelő szakember hiánya!</a:t>
            </a:r>
          </a:p>
          <a:p>
            <a:pPr marL="0" indent="0" algn="ctr">
              <a:buNone/>
            </a:pPr>
            <a:endParaRPr lang="hu-HU" sz="3600" dirty="0" smtClean="0"/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0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prstClr val="black"/>
                </a:solidFill>
              </a:rPr>
              <a:t>LEONARDO Innováció </a:t>
            </a:r>
            <a:r>
              <a:rPr lang="hu-HU" sz="4000" b="1" dirty="0" smtClean="0">
                <a:solidFill>
                  <a:prstClr val="black"/>
                </a:solidFill>
              </a:rPr>
              <a:t>Transzfer Program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16250"/>
            <a:ext cx="9144000" cy="5841750"/>
          </a:xfrm>
        </p:spPr>
        <p:txBody>
          <a:bodyPr>
            <a:normAutofit/>
          </a:bodyPr>
          <a:lstStyle/>
          <a:p>
            <a:pPr marL="0" lvl="0" indent="0" algn="ctr" defTabSz="914400">
              <a:buNone/>
            </a:pPr>
            <a:r>
              <a:rPr lang="hu-HU" sz="3600" dirty="0" smtClean="0"/>
              <a:t>SEE-REUSE </a:t>
            </a:r>
            <a:r>
              <a:rPr lang="hu-HU" sz="3200" dirty="0" smtClean="0">
                <a:solidFill>
                  <a:prstClr val="black"/>
                </a:solidFill>
              </a:rPr>
              <a:t>projekt </a:t>
            </a:r>
            <a:r>
              <a:rPr lang="hu-HU" sz="3200" dirty="0">
                <a:solidFill>
                  <a:prstClr val="black"/>
                </a:solidFill>
              </a:rPr>
              <a:t>(2012-2015</a:t>
            </a:r>
            <a:r>
              <a:rPr lang="hu-HU" sz="3200" dirty="0" smtClean="0">
                <a:solidFill>
                  <a:prstClr val="black"/>
                </a:solidFill>
              </a:rPr>
              <a:t>):</a:t>
            </a:r>
            <a:endParaRPr lang="hu-HU" sz="3200" dirty="0">
              <a:solidFill>
                <a:prstClr val="black"/>
              </a:solidFill>
            </a:endParaRPr>
          </a:p>
          <a:p>
            <a:pPr marL="0" lvl="0" indent="0" algn="ctr" defTabSz="914400">
              <a:buNone/>
            </a:pPr>
            <a:r>
              <a:rPr lang="hu-HU" b="1" dirty="0" smtClean="0">
                <a:solidFill>
                  <a:prstClr val="black"/>
                </a:solidFill>
              </a:rPr>
              <a:t>megújuló </a:t>
            </a:r>
            <a:r>
              <a:rPr lang="hu-HU" b="1" dirty="0">
                <a:solidFill>
                  <a:prstClr val="black"/>
                </a:solidFill>
              </a:rPr>
              <a:t>energetikai szakképzés bevezetése </a:t>
            </a:r>
            <a:r>
              <a:rPr lang="hu-HU" b="1" dirty="0" smtClean="0">
                <a:solidFill>
                  <a:prstClr val="black"/>
                </a:solidFill>
              </a:rPr>
              <a:t>Somogyban</a:t>
            </a:r>
          </a:p>
          <a:p>
            <a:pPr marL="0" lvl="0" indent="0" algn="ctr" defTabSz="914400">
              <a:buNone/>
            </a:pPr>
            <a:endParaRPr lang="hu-HU" dirty="0">
              <a:solidFill>
                <a:prstClr val="black"/>
              </a:solidFill>
            </a:endParaRPr>
          </a:p>
          <a:p>
            <a:pPr marL="0" lvl="0" indent="0" algn="ctr" defTabSz="914400">
              <a:buNone/>
            </a:pPr>
            <a:r>
              <a:rPr lang="hu-HU" dirty="0" smtClean="0">
                <a:solidFill>
                  <a:prstClr val="black"/>
                </a:solidFill>
              </a:rPr>
              <a:t>Völgy Hangja E.; NAKVI; Somogy TISZK; </a:t>
            </a:r>
            <a:r>
              <a:rPr lang="hu-HU" dirty="0" err="1" smtClean="0">
                <a:solidFill>
                  <a:prstClr val="black"/>
                </a:solidFill>
              </a:rPr>
              <a:t>Berufsförderungsinstitute</a:t>
            </a:r>
            <a:r>
              <a:rPr lang="hu-HU" dirty="0" smtClean="0">
                <a:solidFill>
                  <a:prstClr val="black"/>
                </a:solidFill>
              </a:rPr>
              <a:t>; ALTIC </a:t>
            </a:r>
          </a:p>
          <a:p>
            <a:pPr marL="0" lvl="0" indent="0" defTabSz="914400">
              <a:buNone/>
            </a:pPr>
            <a:endParaRPr lang="hu-HU" dirty="0" smtClean="0">
              <a:solidFill>
                <a:prstClr val="black"/>
              </a:solidFill>
            </a:endParaRPr>
          </a:p>
          <a:p>
            <a:pPr marL="0" lvl="0" indent="0" algn="ctr" defTabSz="91440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megújuló energetikai technikus - 1 éves, OKJ-s képzés anyagai</a:t>
            </a:r>
            <a:endParaRPr lang="hu-HU" b="1" dirty="0">
              <a:solidFill>
                <a:srgbClr val="FF0000"/>
              </a:solidFill>
            </a:endParaRPr>
          </a:p>
          <a:p>
            <a:pPr marL="0" lvl="0" indent="0" algn="ctr" defTabSz="914400">
              <a:buNone/>
            </a:pPr>
            <a:r>
              <a:rPr lang="hu-HU" dirty="0" smtClean="0">
                <a:solidFill>
                  <a:prstClr val="black"/>
                </a:solidFill>
              </a:rPr>
              <a:t>(tankönyvek, jegyzetek, óraterv, SZVK, </a:t>
            </a:r>
            <a:r>
              <a:rPr lang="hu-HU" dirty="0" err="1" smtClean="0">
                <a:solidFill>
                  <a:prstClr val="black"/>
                </a:solidFill>
              </a:rPr>
              <a:t>stb</a:t>
            </a:r>
            <a:r>
              <a:rPr lang="hu-HU" dirty="0" smtClean="0">
                <a:solidFill>
                  <a:prstClr val="black"/>
                </a:solidFill>
              </a:rPr>
              <a:t> - gépészeti és </a:t>
            </a:r>
            <a:r>
              <a:rPr lang="hu-HU" dirty="0" err="1" smtClean="0">
                <a:solidFill>
                  <a:prstClr val="black"/>
                </a:solidFill>
              </a:rPr>
              <a:t>mg.gépészeti</a:t>
            </a:r>
            <a:r>
              <a:rPr lang="hu-HU" dirty="0" smtClean="0">
                <a:solidFill>
                  <a:prstClr val="black"/>
                </a:solidFill>
              </a:rPr>
              <a:t> alapképzésre építve)</a:t>
            </a:r>
          </a:p>
          <a:p>
            <a:pPr marL="0" indent="0" algn="ctr" defTabSz="914400">
              <a:buNone/>
            </a:pPr>
            <a:r>
              <a:rPr lang="hu-HU" dirty="0" smtClean="0">
                <a:solidFill>
                  <a:prstClr val="black"/>
                </a:solidFill>
              </a:rPr>
              <a:t>	</a:t>
            </a:r>
          </a:p>
          <a:p>
            <a:pPr marL="0" indent="0" algn="ctr" defTabSz="914400">
              <a:buNone/>
            </a:pPr>
            <a:r>
              <a:rPr lang="hu-HU" b="1" dirty="0" smtClean="0">
                <a:solidFill>
                  <a:srgbClr val="FF0000"/>
                </a:solidFill>
              </a:rPr>
              <a:t>PROBLÉMA</a:t>
            </a:r>
            <a:r>
              <a:rPr lang="hu-HU" b="1" dirty="0">
                <a:solidFill>
                  <a:srgbClr val="FF0000"/>
                </a:solidFill>
              </a:rPr>
              <a:t>: OKJ AKKREDITÁCIÓ MÉG NINCS</a:t>
            </a:r>
          </a:p>
          <a:p>
            <a:pPr marL="0" lvl="0" indent="0" algn="ctr" defTabSz="914400">
              <a:buNone/>
            </a:pPr>
            <a:r>
              <a:rPr lang="hu-HU" dirty="0" smtClean="0">
                <a:solidFill>
                  <a:prstClr val="black"/>
                </a:solidFill>
              </a:rPr>
              <a:t>	</a:t>
            </a:r>
            <a:r>
              <a:rPr lang="hu-HU" b="1" dirty="0" smtClean="0">
                <a:solidFill>
                  <a:srgbClr val="FF0000"/>
                </a:solidFill>
              </a:rPr>
              <a:t>felnőttképzési formák </a:t>
            </a:r>
            <a:r>
              <a:rPr lang="hu-HU" dirty="0" smtClean="0">
                <a:solidFill>
                  <a:prstClr val="black"/>
                </a:solidFill>
              </a:rPr>
              <a:t>gazdáknak, önkormányzati szférának </a:t>
            </a:r>
            <a:r>
              <a:rPr lang="hu-HU" sz="6600" b="1" dirty="0" smtClean="0">
                <a:solidFill>
                  <a:srgbClr val="00B050"/>
                </a:solidFill>
              </a:rPr>
              <a:t>√</a:t>
            </a:r>
            <a:endParaRPr lang="hu-HU" sz="6600" dirty="0" smtClean="0">
              <a:solidFill>
                <a:srgbClr val="00B05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372200" y="107531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2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64703"/>
            <a:ext cx="9144000" cy="1073821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Erőfeszítések a megvalósítás érdekében: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82306"/>
            <a:ext cx="9144000" cy="5075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1200" dirty="0"/>
          </a:p>
          <a:p>
            <a:pPr marL="0" indent="0" algn="ctr">
              <a:buNone/>
            </a:pPr>
            <a:r>
              <a:rPr lang="hu-HU" sz="3600" b="1" dirty="0" smtClean="0"/>
              <a:t>Biogáz tanüzemek hiánya</a:t>
            </a:r>
          </a:p>
          <a:p>
            <a:pPr marL="0" indent="0" algn="ctr">
              <a:buNone/>
            </a:pPr>
            <a:endParaRPr lang="hu-HU" sz="3600" b="1" dirty="0" smtClean="0"/>
          </a:p>
          <a:p>
            <a:pPr marL="0" indent="0" algn="ctr">
              <a:buNone/>
            </a:pPr>
            <a:endParaRPr lang="hu-HU" sz="3600" b="1" dirty="0" smtClean="0"/>
          </a:p>
          <a:p>
            <a:pPr marL="0" indent="0" algn="ctr">
              <a:buNone/>
            </a:pPr>
            <a:r>
              <a:rPr lang="hu-HU" sz="3600" b="1" dirty="0" smtClean="0"/>
              <a:t>Koppány Program (Törökkoppány) beépítése a megyei </a:t>
            </a:r>
            <a:r>
              <a:rPr lang="hu-HU" sz="3600" b="1" dirty="0" err="1" smtClean="0"/>
              <a:t>TOP-ba</a:t>
            </a:r>
            <a:r>
              <a:rPr lang="hu-HU" sz="3600" b="1" dirty="0" smtClean="0"/>
              <a:t>,</a:t>
            </a:r>
          </a:p>
          <a:p>
            <a:pPr marL="0" indent="0" algn="ctr">
              <a:buNone/>
            </a:pPr>
            <a:endParaRPr lang="hu-HU" sz="1000" b="1" dirty="0" smtClean="0"/>
          </a:p>
          <a:p>
            <a:pPr marL="0" indent="0" algn="ctr">
              <a:buNone/>
            </a:pPr>
            <a:r>
              <a:rPr lang="hu-HU" sz="3600" b="1" dirty="0" smtClean="0"/>
              <a:t>További 2 tanüzem (Tab, </a:t>
            </a:r>
            <a:r>
              <a:rPr lang="hu-HU" sz="3600" b="1" dirty="0" err="1" smtClean="0"/>
              <a:t>Toponár</a:t>
            </a:r>
            <a:r>
              <a:rPr lang="hu-HU" sz="3600" b="1" dirty="0" smtClean="0"/>
              <a:t>) tervezése a Fekete István Mintaprogramban 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658" y="2996952"/>
            <a:ext cx="974683" cy="7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5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64703"/>
            <a:ext cx="9144000" cy="1017603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prstClr val="black"/>
                </a:solidFill>
              </a:rPr>
              <a:t>NAKVI - Fekete </a:t>
            </a:r>
            <a:r>
              <a:rPr lang="hu-HU" sz="4000" b="1" dirty="0">
                <a:solidFill>
                  <a:prstClr val="black"/>
                </a:solidFill>
              </a:rPr>
              <a:t>István </a:t>
            </a:r>
            <a:r>
              <a:rPr lang="hu-HU" sz="4000" b="1" dirty="0" smtClean="0">
                <a:solidFill>
                  <a:prstClr val="black"/>
                </a:solidFill>
              </a:rPr>
              <a:t>Mintaprogram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82306"/>
            <a:ext cx="9144000" cy="507569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hu-HU" sz="3200" b="1" dirty="0">
                <a:solidFill>
                  <a:srgbClr val="C00000"/>
                </a:solidFill>
              </a:rPr>
              <a:t>külső-somogyi </a:t>
            </a:r>
          </a:p>
          <a:p>
            <a:pPr marL="0" lvl="0" indent="0" algn="ctr">
              <a:buNone/>
            </a:pPr>
            <a:r>
              <a:rPr lang="hu-HU" sz="3200" b="1" dirty="0">
                <a:solidFill>
                  <a:srgbClr val="C00000"/>
                </a:solidFill>
              </a:rPr>
              <a:t>fenntartható természeti erőforrás gazdálkodási </a:t>
            </a:r>
          </a:p>
          <a:p>
            <a:pPr marL="0" lvl="0" indent="0" algn="ctr">
              <a:buNone/>
            </a:pPr>
            <a:r>
              <a:rPr lang="hu-HU" sz="3200" b="1" dirty="0">
                <a:solidFill>
                  <a:srgbClr val="C00000"/>
                </a:solidFill>
              </a:rPr>
              <a:t>és </a:t>
            </a:r>
          </a:p>
          <a:p>
            <a:pPr marL="0" lvl="0" indent="0" algn="ctr">
              <a:buNone/>
            </a:pPr>
            <a:r>
              <a:rPr lang="hu-HU" sz="3200" b="1" dirty="0">
                <a:solidFill>
                  <a:srgbClr val="C00000"/>
                </a:solidFill>
              </a:rPr>
              <a:t>biomassza energetikai </a:t>
            </a:r>
            <a:r>
              <a:rPr lang="hu-HU" sz="3200" b="1" dirty="0" smtClean="0">
                <a:solidFill>
                  <a:srgbClr val="C00000"/>
                </a:solidFill>
              </a:rPr>
              <a:t>mintaprogram</a:t>
            </a:r>
            <a:endParaRPr lang="hu-HU" sz="32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endParaRPr lang="hu-HU" sz="3200" b="1" dirty="0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hu-HU" sz="3200" b="1" dirty="0">
                <a:solidFill>
                  <a:prstClr val="black"/>
                </a:solidFill>
              </a:rPr>
              <a:t>KEOP 7.9.0/12/A</a:t>
            </a:r>
          </a:p>
          <a:p>
            <a:pPr marL="0" lvl="0" indent="0" algn="ctr">
              <a:buNone/>
            </a:pPr>
            <a:r>
              <a:rPr lang="hu-HU" sz="3200" b="1" dirty="0">
                <a:solidFill>
                  <a:prstClr val="black"/>
                </a:solidFill>
              </a:rPr>
              <a:t>Stratégiai tervezés és </a:t>
            </a:r>
            <a:r>
              <a:rPr lang="hu-HU" sz="3200" b="1" u="sng" dirty="0">
                <a:solidFill>
                  <a:prstClr val="black"/>
                </a:solidFill>
              </a:rPr>
              <a:t>projekt előkészítés </a:t>
            </a:r>
            <a:r>
              <a:rPr lang="hu-HU" sz="3200" b="1" dirty="0">
                <a:solidFill>
                  <a:prstClr val="black"/>
                </a:solidFill>
              </a:rPr>
              <a:t>a 2014-2020. tervezési </a:t>
            </a:r>
            <a:r>
              <a:rPr lang="hu-HU" sz="3200" b="1" dirty="0" smtClean="0">
                <a:solidFill>
                  <a:prstClr val="black"/>
                </a:solidFill>
              </a:rPr>
              <a:t>időszakra</a:t>
            </a:r>
            <a:endParaRPr lang="hu-HU" sz="32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680" y="1988840"/>
            <a:ext cx="974683" cy="7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1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7667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9 projekt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24406"/>
              </p:ext>
            </p:extLst>
          </p:nvPr>
        </p:nvGraphicFramePr>
        <p:xfrm>
          <a:off x="1" y="476672"/>
          <a:ext cx="9144000" cy="659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617"/>
                <a:gridCol w="1931831"/>
                <a:gridCol w="6719552"/>
              </a:tblGrid>
              <a:tr h="6182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Helyszín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Leírás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7464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Törökkoppány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Biogáz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fehérje előállítás, háztáji integráció,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tájrehabilitáció</a:t>
                      </a:r>
                      <a:endParaRPr lang="hu-H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Innovatív növénykultúrák, 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4602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Biogáz tanüzem (szakképzéshez kapcsolt)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4602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Toponár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Biogáz kísérleti üzem (Kaposvári Egyetem)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6771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Somogydöröcske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Vizes élőhely rehabilitáció (KÉRKT, VKI diffúz szennyezés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puffersávok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rendszeres biomassza hozam), 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6771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Fiad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Vizes élőhely rehabilitáció (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lellei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szennyvíz tisztító kibocsátásának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pufferzónája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rendszeres biomassza hozam)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6771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Törökkoppány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Vizes élőhely rehabilitáció (VKI diffúz szennyezés 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puffersávok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rendszeres biomassza hozam)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6182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Zamárdi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Berek rehabilitáció (Tóközi berek, halbölcső, állandó minimális vízszint biztosítása)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8961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Szántód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Berek rehabilitáció (</a:t>
                      </a:r>
                      <a:r>
                        <a:rPr lang="hu-HU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Brettyó</a:t>
                      </a: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(jelentéktelen konzerváció helyett értékesebb funkció – halbölcső – visszaállítása + turisztikai vonzerő fejlesztés)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550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Siófok</a:t>
                      </a:r>
                      <a:endParaRPr lang="hu-H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Biomassza égető fűtőmű tanüzem (szakképzéshez kapcsolt)</a:t>
                      </a:r>
                      <a:endParaRPr lang="hu-H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22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3000" y="944724"/>
            <a:ext cx="6858000" cy="756084"/>
          </a:xfrm>
        </p:spPr>
        <p:txBody>
          <a:bodyPr>
            <a:normAutofit fontScale="90000"/>
          </a:bodyPr>
          <a:lstStyle/>
          <a:p>
            <a:r>
              <a:rPr lang="hu-HU" sz="2700" dirty="0"/>
              <a:t/>
            </a:r>
            <a:br>
              <a:rPr lang="hu-HU" sz="2700" dirty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6"/>
            <a:ext cx="9144000" cy="6858000"/>
          </a:xfrm>
        </p:spPr>
      </p:pic>
      <p:sp>
        <p:nvSpPr>
          <p:cNvPr id="3" name="Folyamatábra: Egyesítés 2"/>
          <p:cNvSpPr/>
          <p:nvPr/>
        </p:nvSpPr>
        <p:spPr>
          <a:xfrm>
            <a:off x="6074457" y="422916"/>
            <a:ext cx="514350" cy="514350"/>
          </a:xfrm>
          <a:prstGeom prst="flowChartMer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6" name="Folyamatábra: Egyesítés 5"/>
          <p:cNvSpPr/>
          <p:nvPr/>
        </p:nvSpPr>
        <p:spPr>
          <a:xfrm>
            <a:off x="4516566" y="903645"/>
            <a:ext cx="514350" cy="514350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7" name="Folyamatábra: Egyesítés 6"/>
          <p:cNvSpPr/>
          <p:nvPr/>
        </p:nvSpPr>
        <p:spPr>
          <a:xfrm>
            <a:off x="2245424" y="4493557"/>
            <a:ext cx="514350" cy="51435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8" name="Folyamatábra: Egyesítés 7"/>
          <p:cNvSpPr/>
          <p:nvPr/>
        </p:nvSpPr>
        <p:spPr>
          <a:xfrm>
            <a:off x="5168630" y="5335906"/>
            <a:ext cx="514350" cy="51435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9" name="Folyamatábra: Egyesítés 8"/>
          <p:cNvSpPr/>
          <p:nvPr/>
        </p:nvSpPr>
        <p:spPr>
          <a:xfrm>
            <a:off x="6033897" y="5007907"/>
            <a:ext cx="487671" cy="514350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10" name="Folyamatábra: Egyesítés 9"/>
          <p:cNvSpPr/>
          <p:nvPr/>
        </p:nvSpPr>
        <p:spPr>
          <a:xfrm>
            <a:off x="4033614" y="787076"/>
            <a:ext cx="514350" cy="514350"/>
          </a:xfrm>
          <a:prstGeom prst="flowChartMer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12" name="Folyamatábra: Egyesítés 11"/>
          <p:cNvSpPr/>
          <p:nvPr/>
        </p:nvSpPr>
        <p:spPr>
          <a:xfrm>
            <a:off x="6173916" y="5739207"/>
            <a:ext cx="514350" cy="51435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13" name="Folyamatábra: Egyesítés 12"/>
          <p:cNvSpPr/>
          <p:nvPr/>
        </p:nvSpPr>
        <p:spPr>
          <a:xfrm>
            <a:off x="4976664" y="3253724"/>
            <a:ext cx="514350" cy="51435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14" name="Folyamatábra: Egyesítés 13"/>
          <p:cNvSpPr/>
          <p:nvPr/>
        </p:nvSpPr>
        <p:spPr>
          <a:xfrm>
            <a:off x="4409855" y="6366856"/>
            <a:ext cx="514350" cy="514350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350">
              <a:solidFill>
                <a:prstClr val="white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73916" y="996524"/>
            <a:ext cx="14029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FF00"/>
                </a:solidFill>
              </a:rPr>
              <a:t>SIÓFOK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4925502" y="1342230"/>
            <a:ext cx="12897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FF00"/>
                </a:solidFill>
              </a:rPr>
              <a:t>ZAMÁRDI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3518883" y="1351076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FF00"/>
                </a:solidFill>
              </a:rPr>
              <a:t>SZÁNTÓD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5407942" y="3429000"/>
            <a:ext cx="5618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0000"/>
                </a:solidFill>
              </a:rPr>
              <a:t>TAB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579168" y="5039268"/>
            <a:ext cx="6480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0000"/>
                </a:solidFill>
              </a:rPr>
              <a:t>FIAD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478898" y="6588582"/>
            <a:ext cx="11881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0000"/>
                </a:solidFill>
              </a:rPr>
              <a:t>TOPONÁR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6159306" y="5446270"/>
            <a:ext cx="1673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0000"/>
                </a:solidFill>
              </a:rPr>
              <a:t>TÖRÖKKOPPÁNY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732465" y="5889248"/>
            <a:ext cx="16758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b="1" dirty="0">
                <a:solidFill>
                  <a:srgbClr val="FF0000"/>
                </a:solidFill>
              </a:rPr>
              <a:t>SOMOGYDÖRÖCSKE</a:t>
            </a:r>
          </a:p>
        </p:txBody>
      </p:sp>
    </p:spTree>
    <p:extLst>
      <p:ext uri="{BB962C8B-B14F-4D97-AF65-F5344CB8AC3E}">
        <p14:creationId xmlns:p14="http://schemas.microsoft.com/office/powerpoint/2010/main" val="12455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864097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Előzmények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54078"/>
            <a:ext cx="9144000" cy="52039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 összefogás egy LHH térségben – 2004</a:t>
            </a:r>
          </a:p>
          <a:p>
            <a:pPr marL="0" indent="0" algn="ctr">
              <a:buNone/>
            </a:pPr>
            <a:endParaRPr lang="hu-H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Völgy Hangja Egyesület</a:t>
            </a:r>
          </a:p>
          <a:p>
            <a:pPr marL="0" indent="0" algn="ctr">
              <a:buNone/>
            </a:pP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Misszió: fenntartható társadalmi, gazdasági és környezeti rendszerek kialakítása</a:t>
            </a:r>
          </a:p>
          <a:p>
            <a:pPr marL="0" indent="0" algn="ctr">
              <a:buNone/>
            </a:pPr>
            <a:endParaRPr lang="hu-H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Első feladat:</a:t>
            </a:r>
            <a:r>
              <a:rPr lang="hu-H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DIAGNÓZIS</a:t>
            </a:r>
            <a:endParaRPr lang="hu-H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2645" y="2543453"/>
            <a:ext cx="1433976" cy="10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3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3"/>
            <a:ext cx="8229600" cy="1017603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TENNIVALÓK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82306"/>
            <a:ext cx="9144000" cy="5075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3600" b="1" dirty="0" smtClean="0"/>
              <a:t>OKJ akkreditáció megszerzése</a:t>
            </a:r>
          </a:p>
          <a:p>
            <a:pPr marL="0" indent="0">
              <a:buNone/>
            </a:pPr>
            <a:endParaRPr lang="hu-HU" sz="1000" b="1" dirty="0" smtClean="0"/>
          </a:p>
          <a:p>
            <a:pPr marL="0" indent="0">
              <a:buNone/>
            </a:pPr>
            <a:r>
              <a:rPr lang="hu-HU" sz="3600" b="1" dirty="0" smtClean="0"/>
              <a:t>Fekete István Mintaprogram megvalósítása</a:t>
            </a:r>
          </a:p>
          <a:p>
            <a:pPr marL="0" indent="0">
              <a:buNone/>
            </a:pPr>
            <a:endParaRPr lang="hu-HU" sz="1000" b="1" dirty="0" smtClean="0"/>
          </a:p>
          <a:p>
            <a:pPr marL="0" indent="0">
              <a:buNone/>
            </a:pPr>
            <a:r>
              <a:rPr lang="hu-HU" sz="3600" b="1" dirty="0" smtClean="0"/>
              <a:t>TOP projektek megvalósítása</a:t>
            </a:r>
          </a:p>
          <a:p>
            <a:pPr marL="0" indent="0">
              <a:buNone/>
            </a:pPr>
            <a:endParaRPr lang="hu-HU" sz="1000" b="1" dirty="0" smtClean="0"/>
          </a:p>
          <a:p>
            <a:pPr marL="0" indent="0">
              <a:buNone/>
            </a:pPr>
            <a:r>
              <a:rPr lang="hu-HU" sz="3600" b="1" dirty="0" smtClean="0"/>
              <a:t>ERASMUS+ pályázat beadása </a:t>
            </a:r>
          </a:p>
          <a:p>
            <a:pPr marL="0" indent="0">
              <a:buNone/>
            </a:pPr>
            <a:r>
              <a:rPr lang="hu-HU" sz="2800" dirty="0" smtClean="0"/>
              <a:t>(gyakorlati oktatás fejlesztése, partnerség megerősítése)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55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89240"/>
            <a:ext cx="1413922" cy="102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059832" y="596356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Földművelésügyi Minisztérium, </a:t>
            </a:r>
          </a:p>
          <a:p>
            <a:pPr algn="ctr"/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 </a:t>
            </a:r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árcius 30.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07704" y="252517"/>
            <a:ext cx="52828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„Az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megújuló energia oktatás megerősítése </a:t>
            </a:r>
            <a:endParaRPr lang="hu-H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ec-footwearindustry.eu/uploads/images/Lifelong%20learning%20program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4017" r="7416" b="15360"/>
          <a:stretch/>
        </p:blipFill>
        <p:spPr bwMode="auto">
          <a:xfrm>
            <a:off x="257877" y="332656"/>
            <a:ext cx="1577819" cy="5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wien.gv.at/english/social/youthandfamily/images/leonard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5" b="11422"/>
          <a:stretch/>
        </p:blipFill>
        <p:spPr bwMode="auto">
          <a:xfrm>
            <a:off x="7092280" y="213060"/>
            <a:ext cx="1838506" cy="83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395536" y="5702295"/>
            <a:ext cx="1296144" cy="7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ím 1"/>
          <p:cNvSpPr>
            <a:spLocks noGrp="1"/>
          </p:cNvSpPr>
          <p:nvPr>
            <p:ph type="ctrTitle"/>
          </p:nvPr>
        </p:nvSpPr>
        <p:spPr>
          <a:xfrm>
            <a:off x="165840" y="2564904"/>
            <a:ext cx="8798648" cy="1470025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megtisztelő figyelmüket!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51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0157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Társadalmi KÓRKÉP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66282"/>
            <a:ext cx="9144000" cy="5291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b="1" dirty="0">
                <a:solidFill>
                  <a:srgbClr val="C00000"/>
                </a:solidFill>
              </a:rPr>
              <a:t>„Roncstársadalom”</a:t>
            </a:r>
          </a:p>
          <a:p>
            <a:r>
              <a:rPr lang="hu-HU" sz="3000" dirty="0"/>
              <a:t>rohamos </a:t>
            </a:r>
            <a:r>
              <a:rPr lang="hu-HU" sz="3000" dirty="0" smtClean="0"/>
              <a:t>népességfogyás (2-4%/év), </a:t>
            </a:r>
            <a:r>
              <a:rPr lang="hu-HU" sz="3000" dirty="0"/>
              <a:t>elöregedés;</a:t>
            </a:r>
          </a:p>
          <a:p>
            <a:r>
              <a:rPr lang="hu-HU" sz="3000" dirty="0"/>
              <a:t>újratermelődő mélyszegénység;</a:t>
            </a:r>
          </a:p>
          <a:p>
            <a:r>
              <a:rPr lang="hu-HU" sz="3000" dirty="0"/>
              <a:t>„növekvő” </a:t>
            </a:r>
            <a:r>
              <a:rPr lang="hu-HU" sz="3000" dirty="0" smtClean="0"/>
              <a:t>iskolázatlanság, „foglalkoztathatatlanság”;</a:t>
            </a:r>
          </a:p>
          <a:p>
            <a:r>
              <a:rPr lang="hu-HU" sz="3000" b="1" i="1" u="sng" dirty="0" smtClean="0"/>
              <a:t>hanyatló oktatási intézmények</a:t>
            </a:r>
            <a:r>
              <a:rPr lang="hu-HU" sz="3000" dirty="0" smtClean="0"/>
              <a:t>;</a:t>
            </a:r>
            <a:endParaRPr lang="hu-HU" sz="3000" dirty="0"/>
          </a:p>
          <a:p>
            <a:r>
              <a:rPr lang="hu-HU" sz="3000" dirty="0"/>
              <a:t>rosszabbodó  egészségi állapot;</a:t>
            </a:r>
          </a:p>
          <a:p>
            <a:r>
              <a:rPr lang="hu-HU" sz="3000" dirty="0"/>
              <a:t>szétesett közösségek, gyenge civil struktúrák;</a:t>
            </a:r>
          </a:p>
          <a:p>
            <a:r>
              <a:rPr lang="hu-HU" sz="3000" dirty="0"/>
              <a:t>vállalkozói szemlélet hiánya;</a:t>
            </a:r>
          </a:p>
          <a:p>
            <a:r>
              <a:rPr lang="hu-HU" sz="3000" dirty="0"/>
              <a:t>mértékadó középosztály (értelmiség) hiánya.</a:t>
            </a:r>
            <a:endParaRPr lang="hu-HU" sz="3000" dirty="0"/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4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0157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KÓRKÉP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66282"/>
            <a:ext cx="9144000" cy="5291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rgbClr val="C00000"/>
                </a:solidFill>
              </a:rPr>
              <a:t>„LHH települések”</a:t>
            </a:r>
            <a:endParaRPr lang="hu-HU" sz="3200" b="1" dirty="0">
              <a:solidFill>
                <a:srgbClr val="C00000"/>
              </a:solidFill>
            </a:endParaRPr>
          </a:p>
          <a:p>
            <a:r>
              <a:rPr lang="hu-HU" sz="3200" dirty="0"/>
              <a:t>n</a:t>
            </a:r>
            <a:r>
              <a:rPr lang="hu-HU" sz="3200" dirty="0" smtClean="0"/>
              <a:t>incsenek vállalkozások;</a:t>
            </a:r>
          </a:p>
          <a:p>
            <a:r>
              <a:rPr lang="hu-HU" sz="3200" dirty="0" smtClean="0"/>
              <a:t>agrárium = nagyüzemi növénytermesztés</a:t>
            </a:r>
          </a:p>
          <a:p>
            <a:pPr marL="0" indent="0">
              <a:buNone/>
            </a:pPr>
            <a:r>
              <a:rPr lang="hu-HU" sz="2800" i="1" dirty="0" smtClean="0"/>
              <a:t>(TÉ/ha az egyik legalacsonyabb az EU-ban; fosszilis energia függőség; importfüggőség; alacsony hozzáadott érték; negatív helyi társadalmi és környezeti hatások, </a:t>
            </a:r>
            <a:r>
              <a:rPr lang="hu-HU" sz="2800" i="1" dirty="0" err="1" smtClean="0"/>
              <a:t>stb</a:t>
            </a:r>
            <a:r>
              <a:rPr lang="hu-HU" sz="2800" i="1" dirty="0" smtClean="0"/>
              <a:t>)</a:t>
            </a:r>
            <a:r>
              <a:rPr lang="hu-HU" sz="3200" dirty="0" smtClean="0"/>
              <a:t>;</a:t>
            </a:r>
          </a:p>
          <a:p>
            <a:r>
              <a:rPr lang="hu-HU" sz="3200" dirty="0"/>
              <a:t>h</a:t>
            </a:r>
            <a:r>
              <a:rPr lang="hu-HU" sz="3200" dirty="0" smtClean="0"/>
              <a:t>iányos szolgáltatások;</a:t>
            </a:r>
          </a:p>
          <a:p>
            <a:r>
              <a:rPr lang="hu-HU" sz="3200" dirty="0"/>
              <a:t>k</a:t>
            </a:r>
            <a:r>
              <a:rPr lang="hu-HU" sz="3200" dirty="0" smtClean="0"/>
              <a:t>b. 1-2 családi gazdálkodó / település.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75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01578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Környezeti KÓRKÉP 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 smtClean="0">
                <a:solidFill>
                  <a:srgbClr val="C00000"/>
                </a:solidFill>
              </a:rPr>
              <a:t>Természeti erőforrás degradáció</a:t>
            </a:r>
            <a:endParaRPr lang="hu-HU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3200" dirty="0"/>
              <a:t>d</a:t>
            </a:r>
            <a:r>
              <a:rPr lang="hu-HU" sz="3200" dirty="0" smtClean="0"/>
              <a:t>ombvidéki talajerózió;</a:t>
            </a:r>
          </a:p>
          <a:p>
            <a:pPr marL="0" indent="0" algn="ctr">
              <a:buNone/>
            </a:pPr>
            <a:r>
              <a:rPr lang="hu-HU" sz="3200" dirty="0"/>
              <a:t>r</a:t>
            </a:r>
            <a:r>
              <a:rPr lang="hu-HU" sz="3200" dirty="0" smtClean="0"/>
              <a:t>ossz vízgazdálkodás;</a:t>
            </a:r>
          </a:p>
          <a:p>
            <a:pPr marL="0" indent="0" algn="ctr">
              <a:buNone/>
            </a:pPr>
            <a:r>
              <a:rPr lang="hu-HU" sz="3200" dirty="0"/>
              <a:t>h</a:t>
            </a:r>
            <a:r>
              <a:rPr lang="hu-HU" sz="3200" dirty="0" smtClean="0"/>
              <a:t>anyatló </a:t>
            </a:r>
            <a:r>
              <a:rPr lang="hu-HU" sz="3200" dirty="0" err="1" smtClean="0"/>
              <a:t>biodiverzitás</a:t>
            </a:r>
            <a:r>
              <a:rPr lang="hu-HU" sz="3200" dirty="0" smtClean="0"/>
              <a:t>;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endParaRPr lang="hu-HU" sz="3200" dirty="0" smtClean="0"/>
          </a:p>
          <a:p>
            <a:pPr marL="0" indent="0" algn="ctr">
              <a:buNone/>
            </a:pPr>
            <a:r>
              <a:rPr lang="hu-HU" sz="3200" b="1" dirty="0" smtClean="0">
                <a:solidFill>
                  <a:srgbClr val="FF0000"/>
                </a:solidFill>
              </a:rPr>
              <a:t>MINIMÁLIS KLÍMA-REZÍLIENCIA</a:t>
            </a:r>
          </a:p>
        </p:txBody>
      </p:sp>
      <p:pic>
        <p:nvPicPr>
          <p:cNvPr id="4" name="Kép 6" descr="VolgyHangja logo 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412"/>
            <a:ext cx="936807" cy="6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90883" y="107531"/>
            <a:ext cx="693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SEE-REUSE</a:t>
            </a:r>
            <a:endParaRPr lang="hu-H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Az európai megújuló energia oktatás megerősítése a fenntartható gazdaságért</a:t>
            </a:r>
            <a:r>
              <a:rPr lang="hu-HU" sz="1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hu-H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nakvi.hu/sites/default/files/images/hir/nakvi_negyzetesitet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27771"/>
          <a:stretch/>
        </p:blipFill>
        <p:spPr bwMode="auto">
          <a:xfrm>
            <a:off x="251520" y="116632"/>
            <a:ext cx="936105" cy="5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4437112"/>
            <a:ext cx="11521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7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DSC_03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332"/>
            <a:ext cx="9144000" cy="68448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0332"/>
            <a:ext cx="9252520" cy="5959612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FFFF00"/>
                </a:solidFill>
              </a:rPr>
              <a:t/>
            </a:r>
            <a:br>
              <a:rPr lang="hu-HU" sz="3200" b="1" dirty="0" smtClean="0">
                <a:solidFill>
                  <a:srgbClr val="FFFF00"/>
                </a:solidFill>
              </a:rPr>
            </a:br>
            <a:r>
              <a:rPr lang="hu-HU" sz="3200" b="1" dirty="0">
                <a:solidFill>
                  <a:srgbClr val="FFFF00"/>
                </a:solidFill>
              </a:rPr>
              <a:t/>
            </a:r>
            <a:br>
              <a:rPr lang="hu-HU" sz="3200" b="1" dirty="0">
                <a:solidFill>
                  <a:srgbClr val="FFFF00"/>
                </a:solidFill>
              </a:rPr>
            </a:br>
            <a:r>
              <a:rPr lang="hu-HU" sz="3200" b="1" dirty="0" smtClean="0">
                <a:solidFill>
                  <a:srgbClr val="FFFF00"/>
                </a:solidFill>
              </a:rPr>
              <a:t/>
            </a:r>
            <a:br>
              <a:rPr lang="hu-HU" sz="3200" b="1" dirty="0" smtClean="0">
                <a:solidFill>
                  <a:srgbClr val="FFFF00"/>
                </a:solidFill>
              </a:rPr>
            </a:br>
            <a:r>
              <a:rPr lang="hu-HU" sz="3200" b="1" dirty="0">
                <a:solidFill>
                  <a:srgbClr val="FFFF00"/>
                </a:solidFill>
              </a:rPr>
              <a:t/>
            </a:r>
            <a:br>
              <a:rPr lang="hu-HU" sz="3200" b="1" dirty="0">
                <a:solidFill>
                  <a:srgbClr val="FFFF00"/>
                </a:solidFill>
              </a:rPr>
            </a:br>
            <a:r>
              <a:rPr lang="hu-HU" sz="4000" b="1" dirty="0" smtClean="0">
                <a:solidFill>
                  <a:srgbClr val="FFFF00"/>
                </a:solidFill>
              </a:rPr>
              <a:t>Ellenálló/megújuló képesség? 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 smtClean="0">
                <a:solidFill>
                  <a:srgbClr val="FFFF00"/>
                </a:solidFill>
              </a:rPr>
              <a:t>(n</a:t>
            </a:r>
            <a:r>
              <a:rPr lang="hu-HU" sz="4000" b="1" dirty="0" smtClean="0">
                <a:solidFill>
                  <a:srgbClr val="FFFF00"/>
                </a:solidFill>
              </a:rPr>
              <a:t>épességmegtartás?)</a:t>
            </a:r>
            <a:endParaRPr lang="hu-HU" sz="4000" b="1" dirty="0">
              <a:solidFill>
                <a:srgbClr val="FFFF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flipV="1">
            <a:off x="7956376" y="980729"/>
            <a:ext cx="730424" cy="619472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379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_1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540552" cy="6858000"/>
          </a:xfrm>
        </p:spPr>
      </p:pic>
    </p:spTree>
    <p:extLst>
      <p:ext uri="{BB962C8B-B14F-4D97-AF65-F5344CB8AC3E}">
        <p14:creationId xmlns:p14="http://schemas.microsoft.com/office/powerpoint/2010/main" val="1380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_0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471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DSC_0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68544" cy="6858000"/>
          </a:xfrm>
        </p:spPr>
      </p:pic>
    </p:spTree>
    <p:extLst>
      <p:ext uri="{BB962C8B-B14F-4D97-AF65-F5344CB8AC3E}">
        <p14:creationId xmlns:p14="http://schemas.microsoft.com/office/powerpoint/2010/main" val="6458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LEONARDO ppt minta_2014.12.10.</Template>
  <TotalTime>165</TotalTime>
  <Words>627</Words>
  <Application>Microsoft Office PowerPoint</Application>
  <PresentationFormat>Diavetítés a képernyőre (4:3 oldalarány)</PresentationFormat>
  <Paragraphs>162</Paragraphs>
  <Slides>21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6</vt:i4>
      </vt:variant>
      <vt:variant>
        <vt:lpstr>Diacímek</vt:lpstr>
      </vt:variant>
      <vt:variant>
        <vt:i4>21</vt:i4>
      </vt:variant>
    </vt:vector>
  </HeadingPairs>
  <TitlesOfParts>
    <vt:vector size="30" baseType="lpstr">
      <vt:lpstr>Arial</vt:lpstr>
      <vt:lpstr>Calibri</vt:lpstr>
      <vt:lpstr>Times New Roman</vt:lpstr>
      <vt:lpstr>1_Office-téma</vt:lpstr>
      <vt:lpstr>Office-téma</vt:lpstr>
      <vt:lpstr>2_Office-téma</vt:lpstr>
      <vt:lpstr>3_Office-téma</vt:lpstr>
      <vt:lpstr>5_Office-téma</vt:lpstr>
      <vt:lpstr>6_Office-téma</vt:lpstr>
      <vt:lpstr>SEE-REUSE – projekt bemutatása „Strenghtening European Education in Renewable Energy Utilization for Sustainable Economy”  LEONARDO Innovation Transfer Programme (2012-1-HU1-LEO05_05832)</vt:lpstr>
      <vt:lpstr>Előzmények</vt:lpstr>
      <vt:lpstr>Társadalmi KÓRKÉP </vt:lpstr>
      <vt:lpstr>Gazdasági KÓRKÉP </vt:lpstr>
      <vt:lpstr>Környezeti KÓRKÉP </vt:lpstr>
      <vt:lpstr>    Ellenálló/megújuló képesség?   (népességmegtartás?)</vt:lpstr>
      <vt:lpstr>PowerPoint bemutató</vt:lpstr>
      <vt:lpstr>PowerPoint bemutató</vt:lpstr>
      <vt:lpstr>PowerPoint bemutató</vt:lpstr>
      <vt:lpstr>MEGOLDÁS? </vt:lpstr>
      <vt:lpstr>PowerPoint bemutató</vt:lpstr>
      <vt:lpstr>PowerPoint bemutató</vt:lpstr>
      <vt:lpstr>PowerPoint bemutató</vt:lpstr>
      <vt:lpstr>NEHÉZSÉGEK </vt:lpstr>
      <vt:lpstr>LEONARDO Innováció Transzfer Program</vt:lpstr>
      <vt:lpstr>Erőfeszítések a megvalósítás érdekében: </vt:lpstr>
      <vt:lpstr>NAKVI - Fekete István Mintaprogram</vt:lpstr>
      <vt:lpstr>9 projekt</vt:lpstr>
      <vt:lpstr>  </vt:lpstr>
      <vt:lpstr>TENNIVALÓK </vt:lpstr>
      <vt:lpstr>Köszönöm megtisztelő figyelmüket!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Romvári Róbert</dc:creator>
  <cp:lastModifiedBy>GG</cp:lastModifiedBy>
  <cp:revision>20</cp:revision>
  <dcterms:created xsi:type="dcterms:W3CDTF">2014-12-04T11:05:31Z</dcterms:created>
  <dcterms:modified xsi:type="dcterms:W3CDTF">2015-03-29T19:51:09Z</dcterms:modified>
</cp:coreProperties>
</file>