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8" r:id="rId2"/>
    <p:sldId id="279" r:id="rId3"/>
    <p:sldId id="270" r:id="rId4"/>
    <p:sldId id="271" r:id="rId5"/>
    <p:sldId id="278" r:id="rId6"/>
    <p:sldId id="274" r:id="rId7"/>
    <p:sldId id="275" r:id="rId8"/>
    <p:sldId id="276" r:id="rId9"/>
    <p:sldId id="280" r:id="rId10"/>
    <p:sldId id="281" r:id="rId11"/>
    <p:sldId id="282" r:id="rId12"/>
    <p:sldId id="265" r:id="rId13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000000"/>
    <a:srgbClr val="323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101" d="100"/>
          <a:sy n="101" d="100"/>
        </p:scale>
        <p:origin x="12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483FB21-6106-4602-AE3F-C0F217FFE35E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583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 rot="16200000">
            <a:off x="-2039937" y="3560763"/>
            <a:ext cx="43576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hu-HU" sz="1200" i="1">
                <a:solidFill>
                  <a:srgbClr val="404040"/>
                </a:solidFill>
              </a:rPr>
              <a:t>MTA KRTK Regionális Kutatások Intézete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>
                <a:solidFill>
                  <a:srgbClr val="000000"/>
                </a:solidFill>
              </a:defRPr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/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4E6D52-BDE3-4B39-A9CF-7D18FAAF9F0D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454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0F6434-6500-44F7-8EBE-4BE361D4E2A0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968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92925" y="0"/>
            <a:ext cx="2144713" cy="6126163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283325" cy="612616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C859C9-DD6F-4EED-8B4A-2F5273E80E70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618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58E2C-0C36-42A8-AF01-1A86D9129D33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652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DC58F9-E72E-40F9-A379-80CC5840F8A2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149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7D63C3-8B99-4B87-9FC7-41B5FB3B9A95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210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9048BB-2C1B-450F-9997-76A3E4E71B96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62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F82A4E-A546-4A75-8556-B30B2E48BBE6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9260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46AD52-1DEB-4992-AE1E-FFCC93C76FCD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814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F73699-9CFC-4DE1-AF50-EC59B67B31A1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1563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E45A9-AA38-4259-8CEE-06C2203F2A19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539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31913" y="0"/>
            <a:ext cx="7705725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87700" y="6584950"/>
            <a:ext cx="28956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57988" y="6584950"/>
            <a:ext cx="2133600" cy="25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8D837087-4EC5-467D-92F7-DF8E0BBD603A}" type="slidenum">
              <a:rPr lang="hu-HU"/>
              <a:pPr/>
              <a:t>‹#›</a:t>
            </a:fld>
            <a:endParaRPr lang="hu-HU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 rot="-5400000">
            <a:off x="-2039937" y="3559175"/>
            <a:ext cx="4357687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hu-HU" sz="1200" i="1">
                <a:solidFill>
                  <a:srgbClr val="404040"/>
                </a:solidFill>
              </a:rPr>
              <a:t>MTA KRTK Regionális Kutatások Intézete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z="3200" smtClean="0"/>
          </a:p>
        </p:txBody>
      </p:sp>
      <p:sp>
        <p:nvSpPr>
          <p:cNvPr id="5123" name="Tartalom helye 2"/>
          <p:cNvSpPr>
            <a:spLocks noGrp="1"/>
          </p:cNvSpPr>
          <p:nvPr>
            <p:ph idx="1"/>
          </p:nvPr>
        </p:nvSpPr>
        <p:spPr>
          <a:xfrm>
            <a:off x="285750" y="1600200"/>
            <a:ext cx="8401050" cy="452596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hu-HU" sz="3600" b="1" dirty="0" smtClean="0"/>
              <a:t>„Vitaindító </a:t>
            </a:r>
            <a:r>
              <a:rPr lang="hu-HU" sz="3600" b="1" dirty="0"/>
              <a:t>szakmai összefoglaló a 2014-2020. közötti Vidékfejlesztési Program </a:t>
            </a:r>
            <a:r>
              <a:rPr lang="hu-HU" sz="3600" b="1" dirty="0" smtClean="0"/>
              <a:t>társadalmasításáról”</a:t>
            </a:r>
          </a:p>
          <a:p>
            <a:pPr marL="0" indent="0" algn="ctr">
              <a:buFontTx/>
              <a:buNone/>
              <a:defRPr/>
            </a:pPr>
            <a:r>
              <a:rPr lang="hu-HU" sz="2400" b="1" dirty="0" smtClean="0">
                <a:latin typeface="Tw Cen MT Condensed Extra Bold" panose="020B0803020202020204" pitchFamily="34" charset="-18"/>
              </a:rPr>
              <a:t>2013. 08. 28.</a:t>
            </a:r>
          </a:p>
          <a:p>
            <a:pPr algn="ctr" eaLnBrk="1" hangingPunct="1">
              <a:buFontTx/>
              <a:buNone/>
              <a:defRPr/>
            </a:pPr>
            <a:endParaRPr lang="hu-HU" sz="2000" dirty="0" smtClean="0">
              <a:latin typeface="Tw Cen MT Condensed Extra Bold" panose="020B0803020202020204" pitchFamily="34" charset="-18"/>
            </a:endParaRPr>
          </a:p>
          <a:p>
            <a:pPr algn="ctr" eaLnBrk="1" hangingPunct="1">
              <a:buFontTx/>
              <a:buNone/>
              <a:defRPr/>
            </a:pPr>
            <a:r>
              <a:rPr lang="hu-HU" sz="2000" dirty="0" smtClean="0">
                <a:latin typeface="Tw Cen MT Condensed Extra Bold" panose="020B0803020202020204" pitchFamily="34" charset="-18"/>
              </a:rPr>
              <a:t>Finta István </a:t>
            </a:r>
            <a:r>
              <a:rPr lang="hu-HU" sz="2000" dirty="0" err="1" smtClean="0">
                <a:latin typeface="Tw Cen MT Condensed Extra Bold" panose="020B0803020202020204" pitchFamily="34" charset="-18"/>
              </a:rPr>
              <a:t>Ph.D</a:t>
            </a:r>
            <a:r>
              <a:rPr lang="hu-HU" sz="2000" dirty="0" smtClean="0">
                <a:latin typeface="Tw Cen MT Condensed Extra Bold" panose="020B0803020202020204" pitchFamily="34" charset="-18"/>
              </a:rPr>
              <a:t>.</a:t>
            </a:r>
          </a:p>
          <a:p>
            <a:pPr algn="ctr" eaLnBrk="1" hangingPunct="1">
              <a:buFontTx/>
              <a:buNone/>
              <a:defRPr/>
            </a:pPr>
            <a:r>
              <a:rPr lang="hu-HU" sz="2000" dirty="0" err="1" smtClean="0">
                <a:latin typeface="Tw Cen MT Condensed Extra Bold" panose="020B0803020202020204" pitchFamily="34" charset="-18"/>
              </a:rPr>
              <a:t>finta</a:t>
            </a:r>
            <a:r>
              <a:rPr lang="hu-HU" sz="2000" dirty="0" smtClean="0">
                <a:latin typeface="Tw Cen MT Condensed Extra Bold" panose="020B0803020202020204" pitchFamily="34" charset="-18"/>
              </a:rPr>
              <a:t>@</a:t>
            </a:r>
            <a:r>
              <a:rPr lang="hu-HU" sz="2000" dirty="0" err="1" smtClean="0">
                <a:latin typeface="Tw Cen MT Condensed Extra Bold" panose="020B0803020202020204" pitchFamily="34" charset="-18"/>
              </a:rPr>
              <a:t>rkk.hu</a:t>
            </a:r>
            <a:endParaRPr lang="hu-HU" sz="2000" dirty="0" smtClean="0">
              <a:latin typeface="Tw Cen MT Condensed Extra Bold" panose="020B0803020202020204" pitchFamily="34" charset="-18"/>
            </a:endParaRPr>
          </a:p>
          <a:p>
            <a:pPr algn="ctr">
              <a:buFontTx/>
              <a:buNone/>
              <a:defRPr/>
            </a:pPr>
            <a:endParaRPr lang="hu-HU" dirty="0" smtClean="0"/>
          </a:p>
        </p:txBody>
      </p:sp>
      <p:sp>
        <p:nvSpPr>
          <p:cNvPr id="5124" name="Dia számának helye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00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00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00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00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00"/>
                </a:solidFill>
                <a:latin typeface="Arial Narrow" panose="020B0606020202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hu-HU" sz="1600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39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Neoliberális gazdaságfejlesztési politika?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001419"/>
          </a:xfrm>
        </p:spPr>
        <p:txBody>
          <a:bodyPr/>
          <a:lstStyle/>
          <a:p>
            <a:pPr marL="0" indent="0">
              <a:buNone/>
            </a:pPr>
            <a:r>
              <a:rPr lang="hu-HU" sz="2800" b="1" i="1" dirty="0" smtClean="0"/>
              <a:t>„Területi </a:t>
            </a:r>
            <a:r>
              <a:rPr lang="hu-HU" sz="2800" b="1" i="1" dirty="0"/>
              <a:t>kohézió a térségi fenntarthatóság és a helyi gazdaság </a:t>
            </a:r>
            <a:r>
              <a:rPr lang="hu-HU" sz="2800" b="1" i="1" dirty="0" smtClean="0"/>
              <a:t>érdekében”</a:t>
            </a:r>
            <a:endParaRPr lang="hu-HU" sz="2800" dirty="0"/>
          </a:p>
          <a:p>
            <a:r>
              <a:rPr lang="hu-HU" sz="2400" i="1" dirty="0"/>
              <a:t>„</a:t>
            </a:r>
            <a:r>
              <a:rPr lang="hu-HU" sz="2800" i="1" dirty="0"/>
              <a:t>Az intézkedések </a:t>
            </a:r>
            <a:r>
              <a:rPr lang="hu-HU" sz="2800" b="1" i="1" dirty="0"/>
              <a:t>lehetőség szerint </a:t>
            </a:r>
            <a:r>
              <a:rPr lang="hu-HU" sz="2800" i="1" u="sng" dirty="0"/>
              <a:t>ne növeljék </a:t>
            </a:r>
            <a:r>
              <a:rPr lang="hu-HU" sz="2800" i="1" dirty="0"/>
              <a:t>a térségi egyenlőtlenséget</a:t>
            </a:r>
            <a:r>
              <a:rPr lang="hu-HU" sz="2400" i="1" dirty="0"/>
              <a:t>, a leghátrányosabb helyzetű kistérségekben megvalósuló projektek kapjanak könnyítést a forrásszerzésben, finanszírozásában, szakmai támogatásban.” (PM. 86. o</a:t>
            </a:r>
            <a:r>
              <a:rPr lang="hu-HU" sz="2400" i="1" dirty="0" smtClean="0"/>
              <a:t>.)</a:t>
            </a:r>
          </a:p>
          <a:p>
            <a:pPr marL="0" indent="0">
              <a:buNone/>
            </a:pPr>
            <a:r>
              <a:rPr lang="hu-HU" sz="2400" dirty="0" smtClean="0"/>
              <a:t>Koncentrálás a húzóágazatokra és nagy beruházásokra:</a:t>
            </a:r>
            <a:endParaRPr lang="hu-HU" sz="2400" dirty="0"/>
          </a:p>
          <a:p>
            <a:r>
              <a:rPr lang="hu-HU" sz="2400" i="1" dirty="0"/>
              <a:t>„Még pontosabban: a KKV-fejlesztési politikát egyúttal </a:t>
            </a:r>
            <a:r>
              <a:rPr lang="hu-HU" sz="2400" b="1" i="1" dirty="0"/>
              <a:t>az iparpolitikába kell beágyazni</a:t>
            </a:r>
            <a:r>
              <a:rPr lang="hu-HU" sz="2400" i="1" dirty="0"/>
              <a:t>. A KKV-k teljes körére kiterjedő támogatásokat tehát a jelentős növekedési potenciálokkal rendelkező </a:t>
            </a:r>
            <a:r>
              <a:rPr lang="hu-HU" sz="2400" b="1" i="1" dirty="0"/>
              <a:t>kiemelt iparágakra és szolgáltatási tevékenységekre célszerű fókuszáln</a:t>
            </a:r>
            <a:r>
              <a:rPr lang="hu-HU" sz="2400" i="1" dirty="0"/>
              <a:t>i</a:t>
            </a:r>
            <a:r>
              <a:rPr lang="hu-HU" sz="2400" i="1" dirty="0" smtClean="0"/>
              <a:t>.” PM 18. o.</a:t>
            </a:r>
          </a:p>
          <a:p>
            <a:r>
              <a:rPr lang="hu-HU" sz="2400" i="1" dirty="0"/>
              <a:t>A </a:t>
            </a:r>
            <a:r>
              <a:rPr lang="hu-HU" sz="2400" i="1" u="sng" dirty="0"/>
              <a:t>kiemelt turisztikai fejlesztések országos </a:t>
            </a:r>
            <a:r>
              <a:rPr lang="hu-HU" sz="2400" i="1" dirty="0"/>
              <a:t>látogatottság és bevételnöveléssel járnak, turizmus </a:t>
            </a:r>
            <a:r>
              <a:rPr lang="hu-HU" sz="2400" i="1" dirty="0" smtClean="0"/>
              <a:t>piaci szereplőinek </a:t>
            </a:r>
            <a:r>
              <a:rPr lang="hu-HU" sz="2400" i="1" dirty="0"/>
              <a:t>pénzügyi eszközök állnak rendelkezésükre” (PM 71. o</a:t>
            </a:r>
            <a:r>
              <a:rPr lang="hu-HU" sz="2400" i="1" dirty="0" smtClean="0"/>
              <a:t>.) (</a:t>
            </a:r>
            <a:r>
              <a:rPr lang="hu-HU" sz="2400" dirty="0" smtClean="0"/>
              <a:t>Arányok-arányosság kérdése)</a:t>
            </a:r>
            <a:endParaRPr lang="hu-HU" sz="2400" dirty="0"/>
          </a:p>
          <a:p>
            <a:endParaRPr lang="hu-HU" sz="2800" i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E2C-0C36-42A8-AF01-1A86D9129D33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6155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Lehetséges javaslatok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196752"/>
            <a:ext cx="8714110" cy="4929411"/>
          </a:xfrm>
        </p:spPr>
        <p:txBody>
          <a:bodyPr/>
          <a:lstStyle/>
          <a:p>
            <a:r>
              <a:rPr lang="hu-HU" sz="2800" dirty="0" smtClean="0"/>
              <a:t>Háttér: Az </a:t>
            </a:r>
            <a:r>
              <a:rPr lang="hu-HU" sz="2800" b="1" dirty="0" smtClean="0"/>
              <a:t>MNVH</a:t>
            </a:r>
            <a:r>
              <a:rPr lang="hu-HU" sz="2800" dirty="0" smtClean="0"/>
              <a:t> nem államigazgatási szerv, nem háttérintézmény, nem csupán a Vidékfejlesztési Programra reagálhat, mivel feladata a vidék igényeinek, céljainak egységes megjelenítése.</a:t>
            </a:r>
          </a:p>
          <a:p>
            <a:pPr marL="0" indent="0">
              <a:buNone/>
            </a:pPr>
            <a:r>
              <a:rPr lang="hu-HU" sz="2800" dirty="0" smtClean="0"/>
              <a:t>Lehetséges javaslat a </a:t>
            </a:r>
            <a:r>
              <a:rPr lang="hu-HU" sz="2800" b="1" dirty="0" smtClean="0"/>
              <a:t>Fejlesztési Kabinet </a:t>
            </a:r>
            <a:r>
              <a:rPr lang="hu-HU" sz="2800" dirty="0" smtClean="0"/>
              <a:t>vezetőjének, Orbán Viktor miniszterelnök </a:t>
            </a:r>
            <a:r>
              <a:rPr lang="hu-HU" sz="2800" dirty="0" smtClean="0"/>
              <a:t>úrnak a </a:t>
            </a:r>
            <a:r>
              <a:rPr lang="hu-HU" sz="2800" dirty="0" smtClean="0"/>
              <a:t>részére:</a:t>
            </a:r>
          </a:p>
          <a:p>
            <a:r>
              <a:rPr lang="hu-HU" sz="2800" b="1" dirty="0" smtClean="0"/>
              <a:t>Ne hagyják a vidéket magára! (Nem csak politikai szlogen.)</a:t>
            </a:r>
          </a:p>
          <a:p>
            <a:r>
              <a:rPr lang="hu-HU" sz="2800" b="1" dirty="0" smtClean="0"/>
              <a:t>A vidék céljai, a </a:t>
            </a:r>
            <a:r>
              <a:rPr lang="hu-HU" sz="2800" b="1" dirty="0" smtClean="0"/>
              <a:t>kapcsolódó </a:t>
            </a:r>
            <a:r>
              <a:rPr lang="hu-HU" sz="2800" b="1" dirty="0" smtClean="0"/>
              <a:t>forrásokkal </a:t>
            </a:r>
            <a:r>
              <a:rPr lang="hu-HU" sz="2800" b="1" dirty="0" smtClean="0"/>
              <a:t>együtt konkrétan jelenjenek  </a:t>
            </a:r>
            <a:r>
              <a:rPr lang="hu-HU" sz="2800" b="1" dirty="0" smtClean="0"/>
              <a:t>meg </a:t>
            </a:r>
            <a:r>
              <a:rPr lang="hu-HU" sz="2800" b="1" u="sng" dirty="0" smtClean="0"/>
              <a:t>minden egyes operatív programban</a:t>
            </a:r>
            <a:r>
              <a:rPr lang="hu-HU" sz="2800" b="1" dirty="0" smtClean="0"/>
              <a:t>.</a:t>
            </a:r>
          </a:p>
          <a:p>
            <a:r>
              <a:rPr lang="hu-HU" sz="2800" b="1" dirty="0" smtClean="0"/>
              <a:t>A vidékfejlesztés </a:t>
            </a:r>
            <a:r>
              <a:rPr lang="hu-HU" sz="2800" b="1" u="sng" dirty="0" smtClean="0"/>
              <a:t>eszközei</a:t>
            </a:r>
            <a:r>
              <a:rPr lang="hu-HU" sz="2800" b="1" dirty="0" smtClean="0"/>
              <a:t> (pl.: CLLD), </a:t>
            </a:r>
            <a:r>
              <a:rPr lang="hu-HU" sz="2800" b="1" u="sng" dirty="0" smtClean="0"/>
              <a:t>valamint a</a:t>
            </a:r>
            <a:r>
              <a:rPr lang="hu-HU" sz="2800" b="1" dirty="0" smtClean="0"/>
              <a:t> Partnerségi Megállapodásban szereplő releváns </a:t>
            </a:r>
            <a:r>
              <a:rPr lang="hu-HU" sz="2800" b="1" u="sng" dirty="0" smtClean="0"/>
              <a:t>célok</a:t>
            </a:r>
            <a:r>
              <a:rPr lang="hu-HU" sz="2800" b="1" dirty="0" smtClean="0"/>
              <a:t> </a:t>
            </a:r>
            <a:r>
              <a:rPr lang="hu-HU" sz="2800" b="1" u="sng" dirty="0" smtClean="0"/>
              <a:t>között</a:t>
            </a:r>
            <a:r>
              <a:rPr lang="hu-HU" sz="2800" b="1" dirty="0" smtClean="0"/>
              <a:t> konkrétan jelöljenek meg kapcsolódási pontokat.</a:t>
            </a:r>
            <a:endParaRPr lang="hu-HU" sz="2800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E2C-0C36-42A8-AF01-1A86D9129D33}" type="slidenum">
              <a:rPr lang="hu-HU" smtClean="0"/>
              <a:pPr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44104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artalom helye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 eaLnBrk="1" hangingPunct="1"/>
            <a:endParaRPr lang="hu-HU" smtClean="0"/>
          </a:p>
          <a:p>
            <a:pPr eaLnBrk="1" hangingPunct="1"/>
            <a:endParaRPr lang="hu-HU" smtClean="0"/>
          </a:p>
          <a:p>
            <a:pPr eaLnBrk="1" hangingPunct="1"/>
            <a:endParaRPr lang="hu-HU" smtClean="0"/>
          </a:p>
          <a:p>
            <a:pPr eaLnBrk="1" hangingPunct="1"/>
            <a:endParaRPr lang="hu-HU" smtClean="0"/>
          </a:p>
          <a:p>
            <a:pPr algn="ctr" eaLnBrk="1" hangingPunct="1">
              <a:buFontTx/>
              <a:buNone/>
            </a:pPr>
            <a:r>
              <a:rPr lang="hu-HU" sz="4000" smtClean="0">
                <a:latin typeface="Tw Cen MT Condensed Extra Bold" panose="020B0803020202020204" pitchFamily="34" charset="-18"/>
              </a:rPr>
              <a:t>Köszönöm a figyelmet!</a:t>
            </a:r>
          </a:p>
          <a:p>
            <a:pPr algn="ctr" eaLnBrk="1" hangingPunct="1"/>
            <a:endParaRPr lang="hu-HU" sz="4000" smtClean="0">
              <a:latin typeface="Tw Cen MT Condensed Extra Bold" panose="020B0803020202020204" pitchFamily="34" charset="-18"/>
            </a:endParaRPr>
          </a:p>
          <a:p>
            <a:pPr algn="ctr" eaLnBrk="1" hangingPunct="1"/>
            <a:endParaRPr lang="hu-HU" sz="4000" smtClean="0">
              <a:latin typeface="Tw Cen MT Condensed Extra Bold" panose="020B0803020202020204" pitchFamily="34" charset="-18"/>
            </a:endParaRPr>
          </a:p>
          <a:p>
            <a:pPr algn="ctr" eaLnBrk="1" hangingPunct="1"/>
            <a:endParaRPr lang="hu-HU" sz="4000" smtClean="0">
              <a:latin typeface="Tw Cen MT Condensed Extra Bold" panose="020B0803020202020204" pitchFamily="34" charset="-18"/>
            </a:endParaRPr>
          </a:p>
          <a:p>
            <a:pPr algn="ctr" eaLnBrk="1" hangingPunct="1">
              <a:buFontTx/>
              <a:buNone/>
            </a:pPr>
            <a:endParaRPr lang="hu-HU" sz="4000" smtClean="0">
              <a:latin typeface="Tw Cen MT Condensed Extra Bold" panose="020B0803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31215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913" y="0"/>
            <a:ext cx="7705725" cy="1141413"/>
          </a:xfrm>
        </p:spPr>
        <p:txBody>
          <a:bodyPr/>
          <a:lstStyle/>
          <a:p>
            <a:r>
              <a:rPr lang="hu-HU" dirty="0" smtClean="0"/>
              <a:t>A vidék sorsát meghatározó fontosabb tervezési-fejlesztési alapvetések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141414"/>
            <a:ext cx="8714110" cy="4984750"/>
          </a:xfrm>
        </p:spPr>
        <p:txBody>
          <a:bodyPr/>
          <a:lstStyle/>
          <a:p>
            <a:r>
              <a:rPr lang="hu-HU" dirty="0" smtClean="0"/>
              <a:t>A közös agrárpolitika, az EMVA önmagában nem elegendő a vidék fejlesztési céljainak, igényeinek, problémáinak megoldásához.</a:t>
            </a:r>
          </a:p>
          <a:p>
            <a:r>
              <a:rPr lang="hu-HU" dirty="0" smtClean="0"/>
              <a:t>A strukturális alapok nélkül nincs vidékfejlesztés.</a:t>
            </a:r>
          </a:p>
          <a:p>
            <a:r>
              <a:rPr lang="hu-HU" dirty="0" smtClean="0"/>
              <a:t>A kapcsolatok kialakítására a 2014-2020-as időszak nem csak lehetőséget ad, de ösztönöz is – közösségi szinten (komplex programok, több alapból történő együttes finanszírozás). </a:t>
            </a:r>
          </a:p>
          <a:p>
            <a:r>
              <a:rPr lang="hu-HU" dirty="0" smtClean="0"/>
              <a:t>Mi a vidék pozíciója, szerepe, lehetősége a 2014-2020-as időszakban a jelenlegi programozási dokumentumok tükrében?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E2C-0C36-42A8-AF01-1A86D9129D33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284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913" y="0"/>
            <a:ext cx="7705725" cy="1556792"/>
          </a:xfrm>
        </p:spPr>
        <p:txBody>
          <a:bodyPr/>
          <a:lstStyle/>
          <a:p>
            <a:r>
              <a:rPr lang="hu-HU" sz="2000" dirty="0"/>
              <a:t>A komplex fejlesztések, az </a:t>
            </a:r>
            <a:r>
              <a:rPr lang="hu-HU" sz="2000" dirty="0" smtClean="0"/>
              <a:t>ezekhez </a:t>
            </a:r>
            <a:r>
              <a:rPr lang="hu-HU" sz="2000" dirty="0"/>
              <a:t>kapcsolódó többalapú (</a:t>
            </a:r>
            <a:r>
              <a:rPr lang="hu-HU" sz="2000" dirty="0" err="1"/>
              <a:t>multifund</a:t>
            </a:r>
            <a:r>
              <a:rPr lang="hu-HU" sz="2000" dirty="0"/>
              <a:t>) finanszírozás, valamint a helyi térségi szint szerepe és aránya a partnerségi megállapodáson belül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580438" cy="4857403"/>
          </a:xfrm>
        </p:spPr>
        <p:txBody>
          <a:bodyPr/>
          <a:lstStyle/>
          <a:p>
            <a:pPr lvl="0"/>
            <a:r>
              <a:rPr lang="hu-HU" sz="2800" dirty="0" smtClean="0"/>
              <a:t>Ágazati </a:t>
            </a:r>
            <a:r>
              <a:rPr lang="hu-HU" sz="2800" dirty="0"/>
              <a:t>vs. területi megközelítés</a:t>
            </a:r>
          </a:p>
          <a:p>
            <a:pPr lvl="0"/>
            <a:r>
              <a:rPr lang="hu-HU" sz="2800" dirty="0" smtClean="0"/>
              <a:t>Számokban</a:t>
            </a:r>
            <a:r>
              <a:rPr lang="hu-HU" sz="2800" dirty="0"/>
              <a:t>: TOP az SA-n belül 16,9% (ezen belül a CLLD mindössze 10% a TOP OP alapján) GINOP 41,1% Közép-magyarországi régió nélkül! EFOP 11,4% rendkívül széles </a:t>
            </a:r>
            <a:r>
              <a:rPr lang="hu-HU" sz="2800" dirty="0" smtClean="0"/>
              <a:t>feladatkörrel.</a:t>
            </a:r>
            <a:endParaRPr lang="hu-HU" sz="2800" dirty="0"/>
          </a:p>
          <a:p>
            <a:pPr lvl="0"/>
            <a:r>
              <a:rPr lang="hu-HU" sz="2800" dirty="0"/>
              <a:t>Az ágazati dominancia veszélyei és káros hatásai: egyes célok egyáltalán nem, vagy nem kellő költség- és szakmai hatékonysággal valósíthatók meg, a hiányzó 10%-os uniós társfinanszírozás a hazai költségvetést terheli</a:t>
            </a:r>
            <a:r>
              <a:rPr lang="hu-HU" sz="2800" dirty="0" smtClean="0"/>
              <a:t>;</a:t>
            </a:r>
          </a:p>
          <a:p>
            <a:pPr lvl="0"/>
            <a:r>
              <a:rPr lang="hu-HU" sz="2800" dirty="0" smtClean="0"/>
              <a:t>Városközpontúság forrásoldalról: </a:t>
            </a:r>
            <a:r>
              <a:rPr lang="hu-HU" sz="2800" dirty="0"/>
              <a:t>(csak a </a:t>
            </a:r>
            <a:r>
              <a:rPr lang="hu-HU" sz="2800" dirty="0" err="1"/>
              <a:t>TOP-on</a:t>
            </a:r>
            <a:r>
              <a:rPr lang="hu-HU" sz="2800" dirty="0"/>
              <a:t> belül a források 27%-</a:t>
            </a:r>
            <a:r>
              <a:rPr lang="hu-HU" sz="2800" dirty="0" smtClean="0"/>
              <a:t>át </a:t>
            </a:r>
            <a:r>
              <a:rPr lang="hu-HU" sz="2800" dirty="0"/>
              <a:t>kizárólag a városok használhatják fel);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E2C-0C36-42A8-AF01-1A86D9129D33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168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913" y="0"/>
            <a:ext cx="7705725" cy="1196752"/>
          </a:xfrm>
        </p:spPr>
        <p:txBody>
          <a:bodyPr/>
          <a:lstStyle/>
          <a:p>
            <a:r>
              <a:rPr lang="hu-HU" sz="2000" dirty="0">
                <a:solidFill>
                  <a:srgbClr val="FFFFFF"/>
                </a:solidFill>
              </a:rPr>
              <a:t>A komplex fejlesztések, az ezekhez kapcsolódó többalapú (</a:t>
            </a:r>
            <a:r>
              <a:rPr lang="hu-HU" sz="2000" dirty="0" err="1">
                <a:solidFill>
                  <a:srgbClr val="FFFFFF"/>
                </a:solidFill>
              </a:rPr>
              <a:t>multifund</a:t>
            </a:r>
            <a:r>
              <a:rPr lang="hu-HU" sz="2000" dirty="0">
                <a:solidFill>
                  <a:srgbClr val="FFFFFF"/>
                </a:solidFill>
              </a:rPr>
              <a:t>) finanszírozás, valamint a helyi térségi szint szerepe és aránya a partnerségi megállapodáson belül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5376" y="1484784"/>
            <a:ext cx="8714110" cy="4569371"/>
          </a:xfrm>
        </p:spPr>
        <p:txBody>
          <a:bodyPr/>
          <a:lstStyle/>
          <a:p>
            <a:pPr marL="0" lvl="0" indent="0">
              <a:buNone/>
            </a:pPr>
            <a:r>
              <a:rPr lang="hu-HU" dirty="0"/>
              <a:t>Az integrált megközelítés érvényesülését akadályozó – és az ágazati szemléletet erősítő – főbb tényezők: </a:t>
            </a:r>
          </a:p>
          <a:p>
            <a:r>
              <a:rPr lang="hu-HU" dirty="0"/>
              <a:t>egyedi fejlesztési igények, lobbik, </a:t>
            </a:r>
          </a:p>
          <a:p>
            <a:r>
              <a:rPr lang="hu-HU" dirty="0"/>
              <a:t>a szakmai szempontok, előnyök meg nem értése, </a:t>
            </a:r>
          </a:p>
          <a:p>
            <a:r>
              <a:rPr lang="hu-HU" dirty="0"/>
              <a:t>bizalmatlanság a nem központi és nem teljesen központi irányítású szereplőkkel szemben,</a:t>
            </a:r>
          </a:p>
          <a:p>
            <a:r>
              <a:rPr lang="hu-HU" dirty="0"/>
              <a:t>az egyes ágazatok szerveinek, háttérintézményeinek feladatzsákmányoló, egzisztenciális érdeke;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E2C-0C36-42A8-AF01-1A86D9129D33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354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640" y="232891"/>
            <a:ext cx="7705725" cy="766763"/>
          </a:xfrm>
        </p:spPr>
        <p:txBody>
          <a:bodyPr/>
          <a:lstStyle/>
          <a:p>
            <a:r>
              <a:rPr lang="hu-HU" dirty="0"/>
              <a:t>ITI, CLLD rétegek </a:t>
            </a:r>
            <a:r>
              <a:rPr lang="hu-HU" sz="1800" dirty="0"/>
              <a:t>(feladat- és hatáskör telepítés szempontjai és azok érvényesülése és ütközései, lehatárolási problémák, szinergia problémák)</a:t>
            </a:r>
            <a:br>
              <a:rPr lang="hu-HU" sz="1800" dirty="0"/>
            </a:br>
            <a:endParaRPr lang="hu-HU" sz="1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1" y="1268760"/>
            <a:ext cx="8785844" cy="4857403"/>
          </a:xfrm>
        </p:spPr>
        <p:txBody>
          <a:bodyPr/>
          <a:lstStyle/>
          <a:p>
            <a:r>
              <a:rPr lang="hu-HU" b="1" dirty="0"/>
              <a:t>6 féle ITI, pl.:</a:t>
            </a:r>
            <a:endParaRPr lang="hu-HU" dirty="0"/>
          </a:p>
          <a:p>
            <a:r>
              <a:rPr lang="hu-HU" dirty="0"/>
              <a:t>Megyei jogú ITI</a:t>
            </a:r>
          </a:p>
          <a:p>
            <a:r>
              <a:rPr lang="hu-HU" dirty="0"/>
              <a:t>Megyei ITI</a:t>
            </a:r>
          </a:p>
          <a:p>
            <a:r>
              <a:rPr lang="hu-HU" dirty="0"/>
              <a:t>LHH ITI</a:t>
            </a:r>
          </a:p>
          <a:p>
            <a:r>
              <a:rPr lang="hu-HU" b="1" dirty="0"/>
              <a:t>3 féle CLLD</a:t>
            </a:r>
            <a:endParaRPr lang="hu-HU" dirty="0"/>
          </a:p>
          <a:p>
            <a:r>
              <a:rPr lang="hu-HU" dirty="0"/>
              <a:t>EMVA CLLD</a:t>
            </a:r>
          </a:p>
          <a:p>
            <a:r>
              <a:rPr lang="hu-HU" dirty="0"/>
              <a:t>Városi CLLD</a:t>
            </a:r>
          </a:p>
          <a:p>
            <a:r>
              <a:rPr lang="hu-HU" dirty="0"/>
              <a:t>Város-vidék CLLD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E2C-0C36-42A8-AF01-1A86D9129D33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753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913" y="0"/>
            <a:ext cx="7705725" cy="1268760"/>
          </a:xfrm>
        </p:spPr>
        <p:txBody>
          <a:bodyPr/>
          <a:lstStyle/>
          <a:p>
            <a:r>
              <a:rPr lang="hu-HU" dirty="0"/>
              <a:t>Diszkrimináció: </a:t>
            </a:r>
            <a:r>
              <a:rPr lang="hu-HU" i="1" dirty="0"/>
              <a:t>„Az SA és EMVA közös finanszírozású </a:t>
            </a:r>
            <a:r>
              <a:rPr lang="hu-HU" i="1" dirty="0" err="1"/>
              <a:t>CLLD-k</a:t>
            </a:r>
            <a:r>
              <a:rPr lang="hu-HU" i="1" dirty="0"/>
              <a:t> esetén: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97360"/>
            <a:ext cx="8570094" cy="4525963"/>
          </a:xfrm>
        </p:spPr>
        <p:txBody>
          <a:bodyPr/>
          <a:lstStyle/>
          <a:p>
            <a:pPr lvl="0"/>
            <a:r>
              <a:rPr lang="hu-HU" i="1" u="sng" dirty="0" smtClean="0"/>
              <a:t>„A </a:t>
            </a:r>
            <a:r>
              <a:rPr lang="hu-HU" i="1" u="sng" dirty="0"/>
              <a:t>város-vidék </a:t>
            </a:r>
            <a:r>
              <a:rPr lang="hu-HU" i="1" dirty="0"/>
              <a:t>kapcsolatot megjelenítő </a:t>
            </a:r>
            <a:r>
              <a:rPr lang="hu-HU" i="1" dirty="0" err="1"/>
              <a:t>CLLD-k</a:t>
            </a:r>
            <a:r>
              <a:rPr lang="hu-HU" i="1" dirty="0"/>
              <a:t> </a:t>
            </a:r>
            <a:r>
              <a:rPr lang="hu-HU" i="1" u="sng" dirty="0"/>
              <a:t>kaphatnak </a:t>
            </a:r>
            <a:r>
              <a:rPr lang="hu-HU" b="1" i="1" u="sng" dirty="0"/>
              <a:t>többalapos</a:t>
            </a:r>
            <a:r>
              <a:rPr lang="hu-HU" i="1" u="sng" dirty="0"/>
              <a:t> </a:t>
            </a:r>
            <a:r>
              <a:rPr lang="hu-HU" i="1" dirty="0"/>
              <a:t>finanszírozást, </a:t>
            </a:r>
            <a:r>
              <a:rPr lang="hu-HU" i="1" dirty="0" smtClean="0"/>
              <a:t>a bevont </a:t>
            </a:r>
            <a:r>
              <a:rPr lang="hu-HU" i="1" u="sng" dirty="0"/>
              <a:t>városi településméretére ez esetben nincs korlátozás</a:t>
            </a:r>
            <a:r>
              <a:rPr lang="hu-HU" i="1" u="sng" dirty="0" smtClean="0"/>
              <a:t>.” </a:t>
            </a:r>
            <a:r>
              <a:rPr lang="hu-HU" sz="2800" dirty="0" smtClean="0"/>
              <a:t>(EMVA CLLD esetén 15 000 fős város a javasolt határ)</a:t>
            </a:r>
            <a:endParaRPr lang="hu-HU" sz="2800" u="sng" dirty="0"/>
          </a:p>
          <a:p>
            <a:pPr lvl="0"/>
            <a:r>
              <a:rPr lang="hu-HU" i="1" dirty="0" smtClean="0"/>
              <a:t>„A </a:t>
            </a:r>
            <a:r>
              <a:rPr lang="hu-HU" i="1" dirty="0"/>
              <a:t>CLLD közösségek kialakításában szerepet </a:t>
            </a:r>
            <a:r>
              <a:rPr lang="hu-HU" i="1" u="sng" dirty="0"/>
              <a:t>kaphatnak</a:t>
            </a:r>
            <a:r>
              <a:rPr lang="hu-HU" i="1" dirty="0"/>
              <a:t> a jelenlegi programciklus LEADER közösségei, azok újjászervezésével</a:t>
            </a:r>
            <a:r>
              <a:rPr lang="hu-HU" i="1" dirty="0" smtClean="0"/>
              <a:t>.” </a:t>
            </a:r>
            <a:r>
              <a:rPr lang="hu-HU" sz="2400" i="1" dirty="0" smtClean="0"/>
              <a:t>(Forrás: PM)</a:t>
            </a: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E2C-0C36-42A8-AF01-1A86D9129D33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992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580438" cy="4785395"/>
          </a:xfrm>
        </p:spPr>
        <p:txBody>
          <a:bodyPr/>
          <a:lstStyle/>
          <a:p>
            <a:r>
              <a:rPr lang="hu-HU" dirty="0"/>
              <a:t>Azonos, vagy hasonló célra szükséges-e ennyi – többnyire önálló szervezetet is feltételező – beavatkozás, egymást átfedő fejlesztési réteg? (Pl.: miért nem lehet az LHH </a:t>
            </a:r>
            <a:r>
              <a:rPr lang="hu-HU" dirty="0" err="1"/>
              <a:t>CLLD-én</a:t>
            </a:r>
            <a:r>
              <a:rPr lang="hu-HU" dirty="0"/>
              <a:t> keresztül megvalósítható?)</a:t>
            </a:r>
          </a:p>
          <a:p>
            <a:r>
              <a:rPr lang="hu-HU" dirty="0"/>
              <a:t>Miként </a:t>
            </a:r>
            <a:r>
              <a:rPr lang="hu-HU" dirty="0" smtClean="0"/>
              <a:t>küszöbölhetők </a:t>
            </a:r>
            <a:r>
              <a:rPr lang="hu-HU" dirty="0"/>
              <a:t>ki a lehatárolási problémák? Földrajzi illetékesség meghatározásával? (Némely esetben pl.: megyei ITI, CLLD ez lehetetlen.) Tematikus lehatárolás? (A 2007-2013-as időszakban pont ez zárta ki a programok közötti szinergiákat.)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E2C-0C36-42A8-AF01-1A86D9129D33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2758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434388" cy="4525963"/>
          </a:xfrm>
        </p:spPr>
        <p:txBody>
          <a:bodyPr/>
          <a:lstStyle/>
          <a:p>
            <a:r>
              <a:rPr lang="hu-HU" dirty="0"/>
              <a:t>A közigazgatásban kialakultak – igaz folyamatosan változhatnak – az egyes területi szintek és szervezetek közötti feladatkör telepítési szempontok. Ezek – és ezzel együtt az egyszerű és jó állam – nyomokban sem jelennek meg a fejlesztéspolitika eszköz és intézményrendszerében.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E2C-0C36-42A8-AF01-1A86D9129D33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6918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913" y="188640"/>
            <a:ext cx="7705725" cy="766763"/>
          </a:xfrm>
        </p:spPr>
        <p:txBody>
          <a:bodyPr/>
          <a:lstStyle/>
          <a:p>
            <a:r>
              <a:rPr lang="hu-HU" dirty="0" smtClean="0"/>
              <a:t>Általános problémák a Partnerségi Megállapodásban és a tervezési szemléletben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24744"/>
            <a:ext cx="8786118" cy="5001419"/>
          </a:xfrm>
        </p:spPr>
        <p:txBody>
          <a:bodyPr/>
          <a:lstStyle/>
          <a:p>
            <a:pPr lvl="0"/>
            <a:r>
              <a:rPr lang="hu-HU" dirty="0" smtClean="0"/>
              <a:t>Alapvető (területi) fókusz: </a:t>
            </a:r>
            <a:r>
              <a:rPr lang="hu-HU" u="sng" dirty="0" smtClean="0"/>
              <a:t>a város, </a:t>
            </a:r>
            <a:r>
              <a:rPr lang="hu-HU" dirty="0" smtClean="0"/>
              <a:t>másodlagos a </a:t>
            </a:r>
            <a:r>
              <a:rPr lang="hu-HU" u="sng" dirty="0" smtClean="0"/>
              <a:t>megye, </a:t>
            </a:r>
            <a:r>
              <a:rPr lang="hu-HU" dirty="0" smtClean="0"/>
              <a:t>a vidék átfogóan nem jelenik meg, csupán az </a:t>
            </a:r>
            <a:r>
              <a:rPr lang="hu-HU" u="sng" dirty="0" smtClean="0"/>
              <a:t>agrárágazat, </a:t>
            </a:r>
            <a:r>
              <a:rPr lang="hu-HU" dirty="0" smtClean="0"/>
              <a:t>olykor a leghátrányosabb térségek.</a:t>
            </a:r>
            <a:endParaRPr lang="hu-HU" u="sng" dirty="0" smtClean="0"/>
          </a:p>
          <a:p>
            <a:pPr marL="0" lvl="0" indent="0">
              <a:buNone/>
            </a:pPr>
            <a:r>
              <a:rPr lang="hu-HU" dirty="0" smtClean="0"/>
              <a:t>Tematikus városközpontúság:</a:t>
            </a:r>
          </a:p>
          <a:p>
            <a:r>
              <a:rPr lang="hu-HU" sz="2400" i="1" dirty="0" smtClean="0"/>
              <a:t>„A </a:t>
            </a:r>
            <a:r>
              <a:rPr lang="hu-HU" sz="2400" i="1" u="sng" dirty="0"/>
              <a:t>városokat</a:t>
            </a:r>
            <a:r>
              <a:rPr lang="hu-HU" sz="2400" i="1" dirty="0"/>
              <a:t> alkalmassá kell tenni arra, hogy térségük gazdaságának szervezőivé váljanak. A </a:t>
            </a:r>
            <a:r>
              <a:rPr lang="hu-HU" sz="2400" b="1" i="1" dirty="0"/>
              <a:t>gazdaságfejlesztést és a foglalkoztatást szolgáló városfejlesztési megoldásokat </a:t>
            </a:r>
            <a:r>
              <a:rPr lang="hu-HU" sz="2400" i="1" dirty="0"/>
              <a:t>kell alkalmazni</a:t>
            </a:r>
            <a:r>
              <a:rPr lang="hu-HU" sz="2400" i="1" dirty="0" smtClean="0"/>
              <a:t>.” </a:t>
            </a:r>
            <a:r>
              <a:rPr lang="hu-HU" sz="2400" i="1" dirty="0"/>
              <a:t>(PM. 66. o.)</a:t>
            </a:r>
            <a:endParaRPr lang="hu-HU" sz="2400" i="1" dirty="0" smtClean="0"/>
          </a:p>
          <a:p>
            <a:r>
              <a:rPr lang="hu-HU" sz="2400" i="1" dirty="0" smtClean="0"/>
              <a:t>„</a:t>
            </a:r>
            <a:r>
              <a:rPr lang="hu-HU" sz="2400" i="1" dirty="0"/>
              <a:t>Integrált helyi gazdaságfejlesztési beavatkozások indulnak </a:t>
            </a:r>
            <a:r>
              <a:rPr lang="hu-HU" sz="2400" i="1" u="sng" dirty="0"/>
              <a:t>megyei és várostérségi szinten</a:t>
            </a:r>
            <a:r>
              <a:rPr lang="hu-HU" sz="2400" i="1" dirty="0"/>
              <a:t>, </a:t>
            </a:r>
            <a:r>
              <a:rPr lang="hu-HU" sz="2400" i="1" dirty="0" smtClean="0"/>
              <a:t>minden megyében </a:t>
            </a:r>
            <a:r>
              <a:rPr lang="hu-HU" sz="2400" i="1" dirty="0"/>
              <a:t>és nagyváros-térségben (</a:t>
            </a:r>
            <a:r>
              <a:rPr lang="hu-HU" sz="2400" i="1" dirty="0" err="1"/>
              <a:t>TOP-ból</a:t>
            </a:r>
            <a:r>
              <a:rPr lang="hu-HU" sz="2400" i="1" dirty="0"/>
              <a:t>).</a:t>
            </a:r>
          </a:p>
          <a:p>
            <a:r>
              <a:rPr lang="hu-HU" sz="2400" i="1" dirty="0" smtClean="0"/>
              <a:t>„</a:t>
            </a:r>
            <a:r>
              <a:rPr lang="hu-HU" sz="2400" i="1" dirty="0"/>
              <a:t>Térségi és települési léptékű beavatkozások segítik a megújuló energia közösségi alapú </a:t>
            </a:r>
            <a:r>
              <a:rPr lang="hu-HU" sz="2400" i="1" dirty="0" smtClean="0"/>
              <a:t>hasznosítását és </a:t>
            </a:r>
            <a:r>
              <a:rPr lang="hu-HU" sz="2400" i="1" dirty="0"/>
              <a:t>az energia-hatékonyság növelését (TOP </a:t>
            </a:r>
            <a:r>
              <a:rPr lang="hu-HU" sz="2400" i="1" u="sng" dirty="0"/>
              <a:t>várostérségi gazdaságfejlesztési csomagok </a:t>
            </a:r>
            <a:r>
              <a:rPr lang="hu-HU" sz="2400" i="1" dirty="0"/>
              <a:t>részeként)” (PM. 74. o.)</a:t>
            </a:r>
          </a:p>
          <a:p>
            <a:pPr lvl="0"/>
            <a:endParaRPr lang="hu-HU" sz="2400" dirty="0"/>
          </a:p>
          <a:p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8E2C-0C36-42A8-AF01-1A86D9129D33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1807080"/>
      </p:ext>
    </p:extLst>
  </p:cSld>
  <p:clrMapOvr>
    <a:masterClrMapping/>
  </p:clrMapOvr>
</p:sld>
</file>

<file path=ppt/theme/theme1.xml><?xml version="1.0" encoding="utf-8"?>
<a:theme xmlns:a="http://schemas.openxmlformats.org/drawingml/2006/main" name="Rkkv4b_HU">
  <a:themeElements>
    <a:clrScheme name="Office-té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-téma">
      <a:majorFont>
        <a:latin typeface="Verdana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é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é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é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RKIv4b_HU</Template>
  <TotalTime>208</TotalTime>
  <Words>871</Words>
  <Application>Microsoft Office PowerPoint</Application>
  <PresentationFormat>Diavetítés a képernyőre (4:3 oldalarány)</PresentationFormat>
  <Paragraphs>72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Tw Cen MT Condensed Extra Bold</vt:lpstr>
      <vt:lpstr>Verdana</vt:lpstr>
      <vt:lpstr>Rkkv4b_HU</vt:lpstr>
      <vt:lpstr>PowerPoint bemutató</vt:lpstr>
      <vt:lpstr>A vidék sorsát meghatározó fontosabb tervezési-fejlesztési alapvetések</vt:lpstr>
      <vt:lpstr>A komplex fejlesztések, az ezekhez kapcsolódó többalapú (multifund) finanszírozás, valamint a helyi térségi szint szerepe és aránya a partnerségi megállapodáson belül </vt:lpstr>
      <vt:lpstr>A komplex fejlesztések, az ezekhez kapcsolódó többalapú (multifund) finanszírozás, valamint a helyi térségi szint szerepe és aránya a partnerségi megállapodáson belül</vt:lpstr>
      <vt:lpstr>ITI, CLLD rétegek (feladat- és hatáskör telepítés szempontjai és azok érvényesülése és ütközései, lehatárolási problémák, szinergia problémák) </vt:lpstr>
      <vt:lpstr>Diszkrimináció: „Az SA és EMVA közös finanszírozású CLLD-k esetén: </vt:lpstr>
      <vt:lpstr>Kérdések</vt:lpstr>
      <vt:lpstr>PowerPoint bemutató</vt:lpstr>
      <vt:lpstr>Általános problémák a Partnerségi Megállapodásban és a tervezési szemléletben</vt:lpstr>
      <vt:lpstr>Neoliberális gazdaságfejlesztési politika?</vt:lpstr>
      <vt:lpstr>Lehetséges javaslatok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István Finta</dc:creator>
  <cp:lastModifiedBy>Sophie</cp:lastModifiedBy>
  <cp:revision>27</cp:revision>
  <dcterms:created xsi:type="dcterms:W3CDTF">2013-06-10T11:00:49Z</dcterms:created>
  <dcterms:modified xsi:type="dcterms:W3CDTF">2013-08-27T15:13:53Z</dcterms:modified>
</cp:coreProperties>
</file>