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notesMasterIdLst>
    <p:notesMasterId r:id="rId16"/>
  </p:notesMasterIdLst>
  <p:sldIdLst>
    <p:sldId id="256" r:id="rId2"/>
    <p:sldId id="346" r:id="rId3"/>
    <p:sldId id="313" r:id="rId4"/>
    <p:sldId id="351" r:id="rId5"/>
    <p:sldId id="355" r:id="rId6"/>
    <p:sldId id="363" r:id="rId7"/>
    <p:sldId id="364" r:id="rId8"/>
    <p:sldId id="365" r:id="rId9"/>
    <p:sldId id="366" r:id="rId10"/>
    <p:sldId id="367" r:id="rId11"/>
    <p:sldId id="369" r:id="rId12"/>
    <p:sldId id="368" r:id="rId13"/>
    <p:sldId id="356" r:id="rId14"/>
    <p:sldId id="370" r:id="rId1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4" autoAdjust="0"/>
    <p:restoredTop sz="93109" autoAdjust="0"/>
  </p:normalViewPr>
  <p:slideViewPr>
    <p:cSldViewPr>
      <p:cViewPr>
        <p:scale>
          <a:sx n="80" d="100"/>
          <a:sy n="80" d="100"/>
        </p:scale>
        <p:origin x="-1116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72AFB-DCFC-44FC-B845-57FBF83670A4}" type="datetimeFigureOut">
              <a:rPr lang="hu-HU" smtClean="0"/>
              <a:t>2015.03.29.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34204-0226-41A3-B748-BCA1E4F6DFE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5866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34204-0226-41A3-B748-BCA1E4F6DFE1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1083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1E6F84C-1B33-4FB0-A7E0-5873EE2BF273}" type="datetimeFigureOut">
              <a:rPr lang="hu-HU" smtClean="0"/>
              <a:t>2015.03.29.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EC3C27-D4BD-47CD-85C2-1EB0632FDF91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6F84C-1B33-4FB0-A7E0-5873EE2BF273}" type="datetimeFigureOut">
              <a:rPr lang="hu-HU" smtClean="0"/>
              <a:t>2015.03.29.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3C27-D4BD-47CD-85C2-1EB0632FDF9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1E6F84C-1B33-4FB0-A7E0-5873EE2BF273}" type="datetimeFigureOut">
              <a:rPr lang="hu-HU" smtClean="0"/>
              <a:t>2015.03.29.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2EC3C27-D4BD-47CD-85C2-1EB0632FDF91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6F84C-1B33-4FB0-A7E0-5873EE2BF273}" type="datetimeFigureOut">
              <a:rPr lang="hu-HU" smtClean="0"/>
              <a:t>2015.03.29.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2EC3C27-D4BD-47CD-85C2-1EB0632FDF91}" type="slidenum">
              <a:rPr lang="hu-HU" smtClean="0"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Téglalap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6F84C-1B33-4FB0-A7E0-5873EE2BF273}" type="datetimeFigureOut">
              <a:rPr lang="hu-HU" smtClean="0"/>
              <a:t>2015.03.29.</a:t>
            </a:fld>
            <a:endParaRPr lang="hu-HU"/>
          </a:p>
        </p:txBody>
      </p:sp>
      <p:sp>
        <p:nvSpPr>
          <p:cNvPr id="13" name="Dia számának hely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2EC3C27-D4BD-47CD-85C2-1EB0632FDF91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8" name="Dátum hely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1E6F84C-1B33-4FB0-A7E0-5873EE2BF273}" type="datetimeFigureOut">
              <a:rPr lang="hu-HU" smtClean="0"/>
              <a:t>2015.03.29.</a:t>
            </a:fld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2EC3C27-D4BD-47CD-85C2-1EB0632FDF91}" type="slidenum">
              <a:rPr lang="hu-HU" smtClean="0"/>
              <a:t>‹#›</a:t>
            </a:fld>
            <a:endParaRPr lang="hu-HU"/>
          </a:p>
        </p:txBody>
      </p:sp>
      <p:sp>
        <p:nvSpPr>
          <p:cNvPr id="12" name="Élőláb hely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1E6F84C-1B33-4FB0-A7E0-5873EE2BF273}" type="datetimeFigureOut">
              <a:rPr lang="hu-HU" smtClean="0"/>
              <a:t>2015.03.29.</a:t>
            </a:fld>
            <a:endParaRPr lang="hu-HU"/>
          </a:p>
        </p:txBody>
      </p:sp>
      <p:sp>
        <p:nvSpPr>
          <p:cNvPr id="12" name="Dia számának hely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2EC3C27-D4BD-47CD-85C2-1EB0632FDF91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u-HU"/>
          </a:p>
        </p:txBody>
      </p:sp>
      <p:sp>
        <p:nvSpPr>
          <p:cNvPr id="16" name="Szöveg hely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5" name="Szöveg hely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6F84C-1B33-4FB0-A7E0-5873EE2BF273}" type="datetimeFigureOut">
              <a:rPr lang="hu-HU" smtClean="0"/>
              <a:t>2015.03.29.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2EC3C27-D4BD-47CD-85C2-1EB0632FDF9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6F84C-1B33-4FB0-A7E0-5873EE2BF273}" type="datetimeFigureOut">
              <a:rPr lang="hu-HU" smtClean="0"/>
              <a:t>2015.03.29.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EC3C27-D4BD-47CD-85C2-1EB0632FDF9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6F84C-1B33-4FB0-A7E0-5873EE2BF273}" type="datetimeFigureOut">
              <a:rPr lang="hu-HU" smtClean="0"/>
              <a:t>2015.03.29.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2EC3C27-D4BD-47CD-85C2-1EB0632FDF91}" type="slidenum">
              <a:rPr lang="hu-HU" smtClean="0"/>
              <a:t>‹#›</a:t>
            </a:fld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Téglalap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1" name="Téglalap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1E6F84C-1B33-4FB0-A7E0-5873EE2BF273}" type="datetimeFigureOut">
              <a:rPr lang="hu-HU" smtClean="0"/>
              <a:t>2015.03.29.</a:t>
            </a:fld>
            <a:endParaRPr lang="hu-HU"/>
          </a:p>
        </p:txBody>
      </p:sp>
      <p:sp>
        <p:nvSpPr>
          <p:cNvPr id="13" name="Dia számának hely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2EC3C27-D4BD-47CD-85C2-1EB0632FDF91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1E6F84C-1B33-4FB0-A7E0-5873EE2BF273}" type="datetimeFigureOut">
              <a:rPr lang="hu-HU" smtClean="0"/>
              <a:t>2015.03.29.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Téglalap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2EC3C27-D4BD-47CD-85C2-1EB0632FDF91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79512" y="1412776"/>
            <a:ext cx="8784975" cy="2808312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 smtClean="0"/>
              <a:t>„ </a:t>
            </a:r>
            <a:r>
              <a:rPr lang="hu-HU" sz="3600" b="1" i="1" dirty="0" smtClean="0"/>
              <a:t>A megújuló energia helye a Somogy megyei fejlesztési elképzelésekben</a:t>
            </a:r>
            <a:r>
              <a:rPr lang="hu-HU" sz="3600" b="1" dirty="0" smtClean="0"/>
              <a:t>”</a:t>
            </a:r>
            <a:endParaRPr lang="hu-HU" sz="3600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Budapest, 2015. március 30.</a:t>
            </a:r>
            <a:endParaRPr lang="hu-H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850" y="333375"/>
            <a:ext cx="1547813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0328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Támogathatóság</a:t>
            </a:r>
            <a:endParaRPr lang="hu-HU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612648" y="1844824"/>
            <a:ext cx="8153400" cy="4680520"/>
          </a:xfrm>
        </p:spPr>
        <p:txBody>
          <a:bodyPr>
            <a:normAutofit/>
          </a:bodyPr>
          <a:lstStyle/>
          <a:p>
            <a:pPr algn="just"/>
            <a:r>
              <a:rPr lang="hu-HU" sz="2400" dirty="0" smtClean="0"/>
              <a:t>A Somogy Megyei Területfejlesztési Program egyik kiemelt célterülete az „</a:t>
            </a:r>
            <a:r>
              <a:rPr lang="hu-HU" sz="2400" b="1" i="1" dirty="0" smtClean="0"/>
              <a:t>energiahatékonyság növelése és a megújuló energiaforrások hasznosításának elterjesztése</a:t>
            </a:r>
            <a:r>
              <a:rPr lang="hu-HU" sz="2400" i="1" dirty="0" smtClean="0"/>
              <a:t>”.</a:t>
            </a:r>
          </a:p>
          <a:p>
            <a:pPr algn="just"/>
            <a:r>
              <a:rPr lang="hu-HU" sz="2400" dirty="0"/>
              <a:t>A klímatudatos gondolkodás szükségessége nem </a:t>
            </a:r>
            <a:r>
              <a:rPr lang="hu-HU" sz="2400" dirty="0" smtClean="0"/>
              <a:t>csak a 3. prioritás projektjeit érinti</a:t>
            </a:r>
            <a:r>
              <a:rPr lang="hu-HU" sz="2400" dirty="0"/>
              <a:t>, hanem </a:t>
            </a:r>
            <a:r>
              <a:rPr lang="hu-HU" sz="2400" b="1" dirty="0"/>
              <a:t>horizontális elvként jelenik </a:t>
            </a:r>
            <a:r>
              <a:rPr lang="hu-HU" sz="2400" b="1"/>
              <a:t>meg </a:t>
            </a:r>
            <a:r>
              <a:rPr lang="hu-HU" sz="2400" b="1" smtClean="0"/>
              <a:t>a teljes </a:t>
            </a:r>
            <a:r>
              <a:rPr lang="hu-HU" sz="2400" b="1" dirty="0" smtClean="0"/>
              <a:t>megyei </a:t>
            </a:r>
            <a:r>
              <a:rPr lang="hu-HU" sz="2400" b="1" dirty="0" err="1"/>
              <a:t>ITP-ben</a:t>
            </a:r>
            <a:r>
              <a:rPr lang="hu-HU" sz="2400" dirty="0"/>
              <a:t>. </a:t>
            </a:r>
            <a:endParaRPr lang="hu-HU" sz="2400" dirty="0" smtClean="0"/>
          </a:p>
          <a:p>
            <a:pPr algn="just"/>
            <a:r>
              <a:rPr lang="hu-HU" sz="2400" dirty="0" smtClean="0"/>
              <a:t>A </a:t>
            </a:r>
            <a:r>
              <a:rPr lang="hu-HU" sz="2400" b="1" dirty="0"/>
              <a:t>klímatudatos életmód terjesztése </a:t>
            </a:r>
            <a:r>
              <a:rPr lang="hu-HU" sz="2400" dirty="0"/>
              <a:t>az integrált projektcsomag </a:t>
            </a:r>
            <a:r>
              <a:rPr lang="hu-HU" sz="2400" b="1" dirty="0"/>
              <a:t>ESZA elemeiből lehetséges</a:t>
            </a:r>
            <a:r>
              <a:rPr lang="hu-HU" sz="2400" dirty="0"/>
              <a:t>, akár egy szociális város rehabilitáció részeként is.</a:t>
            </a:r>
          </a:p>
          <a:p>
            <a:pPr marL="0" indent="0">
              <a:buNone/>
            </a:pPr>
            <a:r>
              <a:rPr lang="hu-HU" sz="2400" dirty="0"/>
              <a:t> </a:t>
            </a:r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 smtClean="0"/>
          </a:p>
          <a:p>
            <a:pPr marL="0" indent="0">
              <a:buNone/>
            </a:pPr>
            <a:endParaRPr lang="hu-HU" sz="2400" dirty="0" smtClean="0"/>
          </a:p>
          <a:p>
            <a:pPr marL="0" indent="0">
              <a:buNone/>
            </a:pPr>
            <a:endParaRPr lang="hu-HU" sz="2400" dirty="0" smtClean="0"/>
          </a:p>
          <a:p>
            <a:pPr marL="0" indent="0">
              <a:buNone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25891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Társadalmasítás során beérkező </a:t>
            </a:r>
            <a:br>
              <a:rPr lang="hu-HU" sz="36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u-HU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jellemző projektötletek</a:t>
            </a:r>
            <a:endParaRPr lang="hu-HU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323528" y="1700808"/>
            <a:ext cx="8640960" cy="449580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hu-HU" sz="2000" dirty="0">
                <a:latin typeface="Calibri" panose="020F0502020204030204" pitchFamily="34" charset="0"/>
                <a:cs typeface="Calibri" panose="020F0502020204030204" pitchFamily="34" charset="0"/>
              </a:rPr>
              <a:t>Térségi szakképzés megújítási folyamat (biomassza alapú </a:t>
            </a:r>
            <a:r>
              <a:rPr lang="hu-H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,megújuló </a:t>
            </a:r>
            <a:r>
              <a:rPr lang="hu-HU" sz="2000" b="1" dirty="0">
                <a:latin typeface="Calibri" panose="020F0502020204030204" pitchFamily="34" charset="0"/>
                <a:cs typeface="Calibri" panose="020F0502020204030204" pitchFamily="34" charset="0"/>
              </a:rPr>
              <a:t>energetikai </a:t>
            </a:r>
            <a:r>
              <a:rPr lang="hu-H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szakképzés</a:t>
            </a:r>
            <a:r>
              <a:rPr lang="hu-H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hu-HU" sz="2000" dirty="0">
                <a:latin typeface="Calibri" panose="020F0502020204030204" pitchFamily="34" charset="0"/>
                <a:cs typeface="Calibri" panose="020F0502020204030204" pitchFamily="34" charset="0"/>
              </a:rPr>
              <a:t>Az </a:t>
            </a:r>
            <a:r>
              <a:rPr lang="hu-H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önkormányzati-</a:t>
            </a:r>
            <a:r>
              <a:rPr lang="hu-H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u-HU" sz="2000" dirty="0">
                <a:latin typeface="Calibri" panose="020F0502020204030204" pitchFamily="34" charset="0"/>
                <a:cs typeface="Calibri" panose="020F0502020204030204" pitchFamily="34" charset="0"/>
              </a:rPr>
              <a:t>térségi közfeladatot ellátó, kistérségi szintű szolgáltatásokat is biztosító </a:t>
            </a:r>
            <a:r>
              <a:rPr lang="hu-H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intézmények </a:t>
            </a:r>
            <a:r>
              <a:rPr lang="hu-HU" sz="2000" b="1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energiahatékonysági </a:t>
            </a:r>
            <a:r>
              <a:rPr lang="hu-HU" sz="20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korszerűsítése napenergia </a:t>
            </a:r>
            <a:r>
              <a:rPr lang="hu-HU" sz="2000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hasznosításával.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hu-HU" sz="2000" b="1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Hőelőállító</a:t>
            </a:r>
            <a:r>
              <a:rPr lang="hu-HU" sz="2000" b="1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hu-HU" sz="2000" b="1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rendszer </a:t>
            </a:r>
            <a:r>
              <a:rPr lang="hu-HU" sz="20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energiahatékonysági fejlesztése és kapacitásbővítése </a:t>
            </a:r>
            <a:r>
              <a:rPr lang="hu-HU" sz="2000" b="1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termálvíz </a:t>
            </a:r>
            <a:r>
              <a:rPr lang="hu-HU" sz="2000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felhasználásával, önkormányzati épületek fűtésére.</a:t>
            </a:r>
            <a:r>
              <a:rPr lang="hu-HU" sz="2000" dirty="0"/>
              <a:t> </a:t>
            </a:r>
            <a:endParaRPr lang="hu-HU" sz="20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hu-HU" sz="2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Térségi </a:t>
            </a:r>
            <a:r>
              <a:rPr lang="hu-HU" sz="2200" b="1" dirty="0">
                <a:latin typeface="Calibri" panose="020F0502020204030204" pitchFamily="34" charset="0"/>
                <a:cs typeface="Calibri" panose="020F0502020204030204" pitchFamily="34" charset="0"/>
              </a:rPr>
              <a:t>intézmények energetikai korszerűsítése </a:t>
            </a:r>
            <a:r>
              <a:rPr lang="hu-HU" sz="2200" dirty="0">
                <a:latin typeface="Calibri" panose="020F0502020204030204" pitchFamily="34" charset="0"/>
                <a:cs typeface="Calibri" panose="020F0502020204030204" pitchFamily="34" charset="0"/>
              </a:rPr>
              <a:t>-  napelemmel, </a:t>
            </a:r>
            <a:r>
              <a:rPr lang="hu-HU" sz="2200" b="1" dirty="0">
                <a:latin typeface="Calibri" panose="020F0502020204030204" pitchFamily="34" charset="0"/>
                <a:cs typeface="Calibri" panose="020F0502020204030204" pitchFamily="34" charset="0"/>
              </a:rPr>
              <a:t>geotermikus energiával</a:t>
            </a:r>
            <a:r>
              <a:rPr lang="hu-HU" sz="2200" dirty="0">
                <a:latin typeface="Calibri" panose="020F0502020204030204" pitchFamily="34" charset="0"/>
                <a:cs typeface="Calibri" panose="020F0502020204030204" pitchFamily="34" charset="0"/>
              </a:rPr>
              <a:t> történő fejlesztések,  zöldhulladék környezettudatos hasznosításával </a:t>
            </a:r>
            <a:r>
              <a:rPr lang="hu-HU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brikettáló</a:t>
            </a:r>
            <a:r>
              <a:rPr lang="hu-HU" sz="2200" dirty="0">
                <a:latin typeface="Calibri" panose="020F0502020204030204" pitchFamily="34" charset="0"/>
                <a:cs typeface="Calibri" panose="020F0502020204030204" pitchFamily="34" charset="0"/>
              </a:rPr>
              <a:t> üzem </a:t>
            </a:r>
            <a:r>
              <a:rPr lang="hu-HU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létrehozása. </a:t>
            </a:r>
            <a:endParaRPr lang="hu-HU" sz="2200" dirty="0" smtClean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hu-HU" sz="2000" b="1" dirty="0">
                <a:latin typeface="Calibri" panose="020F0502020204030204" pitchFamily="34" charset="0"/>
                <a:cs typeface="Calibri" panose="020F0502020204030204" pitchFamily="34" charset="0"/>
              </a:rPr>
              <a:t>Megyei fókuszterületeken </a:t>
            </a:r>
            <a:r>
              <a:rPr lang="hu-HU" sz="2000" dirty="0">
                <a:latin typeface="Calibri" panose="020F0502020204030204" pitchFamily="34" charset="0"/>
                <a:cs typeface="Calibri" panose="020F0502020204030204" pitchFamily="34" charset="0"/>
              </a:rPr>
              <a:t>(agrár, élelmiszeripar, turizmus, faipar, </a:t>
            </a:r>
            <a:r>
              <a:rPr lang="hu-HU" sz="2000" b="1" dirty="0">
                <a:latin typeface="Calibri" panose="020F0502020204030204" pitchFamily="34" charset="0"/>
                <a:cs typeface="Calibri" panose="020F0502020204030204" pitchFamily="34" charset="0"/>
              </a:rPr>
              <a:t>energetika</a:t>
            </a:r>
            <a:r>
              <a:rPr lang="hu-HU" sz="2000" dirty="0">
                <a:latin typeface="Calibri" panose="020F0502020204030204" pitchFamily="34" charset="0"/>
                <a:cs typeface="Calibri" panose="020F0502020204030204" pitchFamily="34" charset="0"/>
              </a:rPr>
              <a:t>, gépipar, textilipar) működő vállalkozások foglalkoztatási potenciáljának növelése, </a:t>
            </a:r>
            <a:r>
              <a:rPr lang="hu-H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munkanélküliek </a:t>
            </a:r>
            <a:r>
              <a:rPr lang="hu-HU" sz="2000" dirty="0">
                <a:latin typeface="Calibri" panose="020F0502020204030204" pitchFamily="34" charset="0"/>
                <a:cs typeface="Calibri" panose="020F0502020204030204" pitchFamily="34" charset="0"/>
              </a:rPr>
              <a:t>vállalkozóvá válásának támogatása - </a:t>
            </a:r>
            <a:r>
              <a:rPr lang="hu-HU" sz="2000" b="1" dirty="0">
                <a:latin typeface="Calibri" panose="020F0502020204030204" pitchFamily="34" charset="0"/>
                <a:cs typeface="Calibri" panose="020F0502020204030204" pitchFamily="34" charset="0"/>
              </a:rPr>
              <a:t>képzési,</a:t>
            </a:r>
            <a:r>
              <a:rPr lang="hu-HU" sz="2000" dirty="0">
                <a:latin typeface="Calibri" panose="020F0502020204030204" pitchFamily="34" charset="0"/>
                <a:cs typeface="Calibri" panose="020F0502020204030204" pitchFamily="34" charset="0"/>
              </a:rPr>
              <a:t> beruházási, </a:t>
            </a:r>
            <a:r>
              <a:rPr lang="hu-H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szakértői támogatások</a:t>
            </a:r>
            <a:r>
              <a:rPr lang="hu-HU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9187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Projektötletek</a:t>
            </a:r>
            <a:endParaRPr lang="hu-HU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568952" cy="5069160"/>
          </a:xfrm>
        </p:spPr>
        <p:txBody>
          <a:bodyPr>
            <a:normAutofit fontScale="77500" lnSpcReduction="20000"/>
          </a:bodyPr>
          <a:lstStyle/>
          <a:p>
            <a:pPr algn="ctr">
              <a:buFont typeface="Wingdings" panose="05000000000000000000" pitchFamily="2" charset="2"/>
              <a:buChar char="§"/>
            </a:pPr>
            <a:r>
              <a:rPr lang="hu-HU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Önkormányzati, települési energiaracionalizálási projektek</a:t>
            </a:r>
            <a:endParaRPr lang="hu-HU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Font typeface="Wingdings" panose="05000000000000000000" pitchFamily="2" charset="2"/>
              <a:buChar char="§"/>
            </a:pPr>
            <a:r>
              <a:rPr lang="hu-HU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Az egész megyét lefedő, a megyei önkormányzat által koordinált  </a:t>
            </a:r>
          </a:p>
          <a:p>
            <a:pPr marL="0" indent="0" algn="ctr">
              <a:buNone/>
            </a:pPr>
            <a:r>
              <a:rPr lang="hu-HU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ERNYŐPROJEKTEK</a:t>
            </a:r>
            <a:r>
              <a:rPr lang="hu-HU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ctr">
              <a:buFont typeface="Wingdings" panose="05000000000000000000" pitchFamily="2" charset="2"/>
              <a:buChar char="§"/>
            </a:pPr>
            <a:endParaRPr lang="hu-HU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Font typeface="Wingdings" panose="05000000000000000000" pitchFamily="2" charset="2"/>
              <a:buChar char="q"/>
            </a:pPr>
            <a:r>
              <a:rPr lang="hu-HU" sz="2600" dirty="0">
                <a:latin typeface="Calibri" panose="020F0502020204030204" pitchFamily="34" charset="0"/>
                <a:cs typeface="Calibri" panose="020F0502020204030204" pitchFamily="34" charset="0"/>
              </a:rPr>
              <a:t>Az agrár- és élelmiszer gazdaság foglalkoztatási potenciáljának fejlesztése Somogy megyében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hu-HU" sz="2600" dirty="0">
                <a:latin typeface="Calibri" panose="020F0502020204030204" pitchFamily="34" charset="0"/>
                <a:cs typeface="Calibri" panose="020F0502020204030204" pitchFamily="34" charset="0"/>
              </a:rPr>
              <a:t>A faipari foglalkoztatás bővítése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hu-HU" sz="2600" dirty="0">
                <a:latin typeface="Calibri" panose="020F0502020204030204" pitchFamily="34" charset="0"/>
                <a:cs typeface="Calibri" panose="020F0502020204030204" pitchFamily="34" charset="0"/>
              </a:rPr>
              <a:t>Turisztikai fejlesztési és programkoordinációs iroda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hu-HU" sz="2600" b="1" dirty="0">
                <a:latin typeface="Calibri" panose="020F0502020204030204" pitchFamily="34" charset="0"/>
                <a:cs typeface="Calibri" panose="020F0502020204030204" pitchFamily="34" charset="0"/>
              </a:rPr>
              <a:t>Energia Ügynökség </a:t>
            </a:r>
            <a:r>
              <a:rPr lang="hu-HU" sz="2600" dirty="0">
                <a:latin typeface="Calibri" panose="020F0502020204030204" pitchFamily="34" charset="0"/>
                <a:cs typeface="Calibri" panose="020F0502020204030204" pitchFamily="34" charset="0"/>
              </a:rPr>
              <a:t>létrehozása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hu-HU" sz="2600" dirty="0">
                <a:latin typeface="Calibri" panose="020F0502020204030204" pitchFamily="34" charset="0"/>
                <a:cs typeface="Calibri" panose="020F0502020204030204" pitchFamily="34" charset="0"/>
              </a:rPr>
              <a:t>Innovációs Paktum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hu-HU" sz="2600" dirty="0">
                <a:latin typeface="Calibri" panose="020F0502020204030204" pitchFamily="34" charset="0"/>
                <a:cs typeface="Calibri" panose="020F0502020204030204" pitchFamily="34" charset="0"/>
              </a:rPr>
              <a:t>Megyei Gazdaságfejlesztési Szervezet létrehozása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hu-HU" sz="2600" b="1" dirty="0">
                <a:latin typeface="Calibri" panose="020F0502020204030204" pitchFamily="34" charset="0"/>
                <a:cs typeface="Calibri" panose="020F0502020204030204" pitchFamily="34" charset="0"/>
              </a:rPr>
              <a:t>Foglalkoztatási paktum </a:t>
            </a:r>
            <a:r>
              <a:rPr lang="hu-HU" sz="2600" dirty="0">
                <a:latin typeface="Calibri" panose="020F0502020204030204" pitchFamily="34" charset="0"/>
                <a:cs typeface="Calibri" panose="020F0502020204030204" pitchFamily="34" charset="0"/>
              </a:rPr>
              <a:t>Somogy Megyében - "munka-pontok" kialakítása </a:t>
            </a:r>
          </a:p>
          <a:p>
            <a:pPr marL="0" indent="0" algn="ctr">
              <a:buNone/>
            </a:pPr>
            <a:r>
              <a:rPr lang="hu-H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hu-HU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munkaerőpiaci</a:t>
            </a:r>
            <a:r>
              <a:rPr lang="hu-H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igényeken alapuló </a:t>
            </a:r>
            <a:r>
              <a:rPr lang="hu-HU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képzési programok</a:t>
            </a:r>
            <a:r>
              <a:rPr lang="hu-HU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(pl. energetikai </a:t>
            </a:r>
            <a:r>
              <a:rPr lang="hu-HU" sz="2600" dirty="0">
                <a:latin typeface="Calibri" panose="020F0502020204030204" pitchFamily="34" charset="0"/>
                <a:cs typeface="Calibri" panose="020F0502020204030204" pitchFamily="34" charset="0"/>
              </a:rPr>
              <a:t>szakemberek </a:t>
            </a:r>
            <a:r>
              <a:rPr lang="hu-H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képzése)</a:t>
            </a:r>
            <a:endParaRPr lang="hu-HU" sz="2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hu-HU" dirty="0" smtClean="0"/>
              <a:t>		</a:t>
            </a:r>
            <a:endParaRPr lang="hu-H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21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153400" cy="670520"/>
          </a:xfrm>
        </p:spPr>
        <p:txBody>
          <a:bodyPr>
            <a:noAutofit/>
          </a:bodyPr>
          <a:lstStyle/>
          <a:p>
            <a:pPr algn="ctr"/>
            <a:r>
              <a:rPr lang="hu-HU" sz="4000" dirty="0">
                <a:latin typeface="Calibri" panose="020F0502020204030204" pitchFamily="34" charset="0"/>
                <a:cs typeface="Calibri" panose="020F0502020204030204" pitchFamily="34" charset="0"/>
              </a:rPr>
              <a:t>Közös céljaink:</a:t>
            </a:r>
            <a:br>
              <a:rPr lang="hu-HU" sz="4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hu-HU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Életképes</a:t>
            </a:r>
            <a:r>
              <a:rPr lang="hu-HU" sz="3600" dirty="0">
                <a:latin typeface="Calibri" panose="020F0502020204030204" pitchFamily="34" charset="0"/>
                <a:cs typeface="Calibri" panose="020F0502020204030204" pitchFamily="34" charset="0"/>
              </a:rPr>
              <a:t>, fenntartható projektek</a:t>
            </a:r>
          </a:p>
          <a:p>
            <a:pPr marL="0" indent="0" algn="ctr">
              <a:buNone/>
            </a:pPr>
            <a:r>
              <a:rPr lang="hu-HU" sz="3600" dirty="0">
                <a:latin typeface="Calibri" panose="020F0502020204030204" pitchFamily="34" charset="0"/>
                <a:cs typeface="Calibri" panose="020F0502020204030204" pitchFamily="34" charset="0"/>
              </a:rPr>
              <a:t>Foglalkoztatás </a:t>
            </a:r>
            <a:r>
              <a:rPr lang="hu-HU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bővítése</a:t>
            </a:r>
          </a:p>
          <a:p>
            <a:pPr marL="0" indent="0" algn="ctr">
              <a:buNone/>
            </a:pPr>
            <a:r>
              <a:rPr lang="hu-HU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Energiahatékonyság</a:t>
            </a:r>
          </a:p>
          <a:p>
            <a:pPr marL="0" indent="0" algn="ctr">
              <a:buNone/>
            </a:pPr>
            <a:r>
              <a:rPr lang="hu-HU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Megújuló energia elterjesztése</a:t>
            </a:r>
            <a:endParaRPr lang="hu-HU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hu-HU" sz="3600" dirty="0">
                <a:latin typeface="Calibri" panose="020F0502020204030204" pitchFamily="34" charset="0"/>
                <a:cs typeface="Calibri" panose="020F0502020204030204" pitchFamily="34" charset="0"/>
              </a:rPr>
              <a:t>Hatékony forrásfelhasználás</a:t>
            </a:r>
          </a:p>
          <a:p>
            <a:endParaRPr lang="hu-H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6948" y="5301208"/>
            <a:ext cx="2329933" cy="155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911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854152"/>
          </a:xfrm>
        </p:spPr>
        <p:txBody>
          <a:bodyPr>
            <a:normAutofit/>
          </a:bodyPr>
          <a:lstStyle/>
          <a:p>
            <a:pPr algn="ctr"/>
            <a:endParaRPr lang="hu-H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hu-H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Sárhegyi Judit </a:t>
            </a:r>
          </a:p>
          <a:p>
            <a:pPr algn="ctr"/>
            <a:r>
              <a:rPr lang="hu-H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Somogy </a:t>
            </a:r>
            <a:r>
              <a:rPr lang="hu-H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megye 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aljegyzője</a:t>
            </a: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aljegyzo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hu-H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som-onkorm.hu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1371600" y="2420888"/>
            <a:ext cx="762000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Köszönöm a figyelmet!</a:t>
            </a:r>
            <a:b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68037" y="2780928"/>
            <a:ext cx="2016224" cy="202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3397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dirty="0">
                <a:latin typeface="Calibri" panose="020F0502020204030204" pitchFamily="34" charset="0"/>
                <a:cs typeface="Calibri" panose="020F0502020204030204" pitchFamily="34" charset="0"/>
              </a:rPr>
              <a:t>Megyei </a:t>
            </a:r>
            <a:r>
              <a:rPr lang="hu-HU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önkormányzat - területfejlesztés</a:t>
            </a:r>
            <a:endParaRPr lang="hu-HU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hu-HU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hu-H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hu-HU" sz="2800" dirty="0">
                <a:latin typeface="Calibri" panose="020F0502020204030204" pitchFamily="34" charset="0"/>
                <a:cs typeface="Calibri" panose="020F0502020204030204" pitchFamily="34" charset="0"/>
              </a:rPr>
              <a:t>A megyei önkormányzat területi önkormányzat, amely törvényben meghatározottak szerint </a:t>
            </a:r>
            <a:r>
              <a:rPr lang="hu-HU" sz="2800" b="1" dirty="0">
                <a:latin typeface="Calibri" panose="020F0502020204030204" pitchFamily="34" charset="0"/>
                <a:cs typeface="Calibri" panose="020F0502020204030204" pitchFamily="34" charset="0"/>
              </a:rPr>
              <a:t>területfejlesztési, vidékfejlesztési, területrendezési, </a:t>
            </a:r>
            <a:r>
              <a:rPr lang="hu-HU" sz="2800" dirty="0">
                <a:latin typeface="Calibri" panose="020F0502020204030204" pitchFamily="34" charset="0"/>
                <a:cs typeface="Calibri" panose="020F0502020204030204" pitchFamily="34" charset="0"/>
              </a:rPr>
              <a:t>valamint </a:t>
            </a:r>
            <a:r>
              <a:rPr lang="hu-HU" sz="2800" b="1" dirty="0">
                <a:latin typeface="Calibri" panose="020F0502020204030204" pitchFamily="34" charset="0"/>
                <a:cs typeface="Calibri" panose="020F0502020204030204" pitchFamily="34" charset="0"/>
              </a:rPr>
              <a:t>koordinációs</a:t>
            </a:r>
            <a:r>
              <a:rPr lang="hu-HU" sz="2800" dirty="0">
                <a:latin typeface="Calibri" panose="020F0502020204030204" pitchFamily="34" charset="0"/>
                <a:cs typeface="Calibri" panose="020F0502020204030204" pitchFamily="34" charset="0"/>
              </a:rPr>
              <a:t> feladatokat lát el.  </a:t>
            </a:r>
            <a:endParaRPr lang="hu-HU" sz="21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hu-HU" sz="2100" i="1" dirty="0">
                <a:latin typeface="Calibri" panose="020F0502020204030204" pitchFamily="34" charset="0"/>
                <a:cs typeface="Calibri" panose="020F0502020204030204" pitchFamily="34" charset="0"/>
              </a:rPr>
              <a:t>/Magyarország helyi önkormányzatairól szóló 2011. évi CLXXXIX. törvény 27</a:t>
            </a:r>
            <a:r>
              <a:rPr lang="hu-HU" sz="2100" b="1" i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hu-HU" sz="2100" i="1" dirty="0">
                <a:latin typeface="Calibri" panose="020F0502020204030204" pitchFamily="34" charset="0"/>
                <a:cs typeface="Calibri" panose="020F0502020204030204" pitchFamily="34" charset="0"/>
              </a:rPr>
              <a:t>§ (1) bekezdése szerint /</a:t>
            </a:r>
          </a:p>
          <a:p>
            <a:pPr algn="ctr"/>
            <a:endParaRPr lang="hu-HU" sz="2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98867" y="5085184"/>
            <a:ext cx="1547813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607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Group 4"/>
          <p:cNvGrpSpPr>
            <a:grpSpLocks noChangeAspect="1"/>
          </p:cNvGrpSpPr>
          <p:nvPr/>
        </p:nvGrpSpPr>
        <p:grpSpPr bwMode="auto">
          <a:xfrm>
            <a:off x="0" y="0"/>
            <a:ext cx="9144000" cy="6858000"/>
            <a:chOff x="657" y="0"/>
            <a:chExt cx="4545" cy="4320"/>
          </a:xfrm>
        </p:grpSpPr>
        <p:sp>
          <p:nvSpPr>
            <p:cNvPr id="53251" name="AutoShape 3"/>
            <p:cNvSpPr>
              <a:spLocks noChangeAspect="1" noChangeArrowheads="1" noTextEdit="1"/>
            </p:cNvSpPr>
            <p:nvPr/>
          </p:nvSpPr>
          <p:spPr bwMode="auto">
            <a:xfrm>
              <a:off x="657" y="0"/>
              <a:ext cx="4545" cy="43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grpSp>
          <p:nvGrpSpPr>
            <p:cNvPr id="53252" name="Group 205"/>
            <p:cNvGrpSpPr>
              <a:grpSpLocks/>
            </p:cNvGrpSpPr>
            <p:nvPr/>
          </p:nvGrpSpPr>
          <p:grpSpPr bwMode="auto">
            <a:xfrm>
              <a:off x="657" y="0"/>
              <a:ext cx="4545" cy="4320"/>
              <a:chOff x="657" y="0"/>
              <a:chExt cx="4545" cy="4320"/>
            </a:xfrm>
          </p:grpSpPr>
          <p:sp>
            <p:nvSpPr>
              <p:cNvPr id="53423" name="Rectangle 5"/>
              <p:cNvSpPr>
                <a:spLocks noChangeArrowheads="1"/>
              </p:cNvSpPr>
              <p:nvPr/>
            </p:nvSpPr>
            <p:spPr bwMode="auto">
              <a:xfrm>
                <a:off x="682" y="12"/>
                <a:ext cx="1356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 defTabSz="914400"/>
                <a:r>
                  <a:rPr lang="hu-HU" sz="2000" b="1" dirty="0">
                    <a:solidFill>
                      <a:srgbClr val="000000"/>
                    </a:solidFill>
                    <a:latin typeface="Calibri" pitchFamily="34" charset="0"/>
                  </a:rPr>
                  <a:t>Tervezési dokumentumok</a:t>
                </a:r>
                <a:endParaRPr lang="hu-HU" sz="2000" dirty="0"/>
              </a:p>
            </p:txBody>
          </p:sp>
          <p:sp>
            <p:nvSpPr>
              <p:cNvPr id="53424" name="Rectangle 6"/>
              <p:cNvSpPr>
                <a:spLocks noChangeArrowheads="1"/>
              </p:cNvSpPr>
              <p:nvPr/>
            </p:nvSpPr>
            <p:spPr bwMode="auto">
              <a:xfrm>
                <a:off x="737" y="527"/>
                <a:ext cx="588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hu-HU" sz="1200" b="1">
                    <a:solidFill>
                      <a:srgbClr val="000000"/>
                    </a:solidFill>
                    <a:latin typeface="Calibri" pitchFamily="34" charset="0"/>
                  </a:rPr>
                  <a:t>Európai Unió</a:t>
                </a:r>
                <a:endParaRPr lang="hu-HU"/>
              </a:p>
            </p:txBody>
          </p:sp>
          <p:sp>
            <p:nvSpPr>
              <p:cNvPr id="53425" name="Rectangle 7"/>
              <p:cNvSpPr>
                <a:spLocks noChangeArrowheads="1"/>
              </p:cNvSpPr>
              <p:nvPr/>
            </p:nvSpPr>
            <p:spPr bwMode="auto">
              <a:xfrm>
                <a:off x="2029" y="466"/>
                <a:ext cx="62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hu-HU" sz="1200" i="1">
                    <a:solidFill>
                      <a:srgbClr val="000000"/>
                    </a:solidFill>
                    <a:latin typeface="Calibri" pitchFamily="34" charset="0"/>
                  </a:rPr>
                  <a:t>Európai Közös </a:t>
                </a:r>
                <a:endParaRPr lang="hu-HU"/>
              </a:p>
            </p:txBody>
          </p:sp>
          <p:sp>
            <p:nvSpPr>
              <p:cNvPr id="53426" name="Rectangle 8"/>
              <p:cNvSpPr>
                <a:spLocks noChangeArrowheads="1"/>
              </p:cNvSpPr>
              <p:nvPr/>
            </p:nvSpPr>
            <p:spPr bwMode="auto">
              <a:xfrm>
                <a:off x="2011" y="588"/>
                <a:ext cx="668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hu-HU" sz="1200" i="1">
                    <a:solidFill>
                      <a:srgbClr val="000000"/>
                    </a:solidFill>
                    <a:latin typeface="Calibri" pitchFamily="34" charset="0"/>
                  </a:rPr>
                  <a:t>Stratégiai Keret</a:t>
                </a:r>
                <a:endParaRPr lang="hu-HU"/>
              </a:p>
            </p:txBody>
          </p:sp>
          <p:sp>
            <p:nvSpPr>
              <p:cNvPr id="53427" name="Rectangle 9"/>
              <p:cNvSpPr>
                <a:spLocks noChangeArrowheads="1"/>
              </p:cNvSpPr>
              <p:nvPr/>
            </p:nvSpPr>
            <p:spPr bwMode="auto">
              <a:xfrm>
                <a:off x="3664" y="717"/>
                <a:ext cx="821" cy="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hu-HU" sz="1000">
                    <a:solidFill>
                      <a:srgbClr val="000000"/>
                    </a:solidFill>
                    <a:latin typeface="Calibri" pitchFamily="34" charset="0"/>
                  </a:rPr>
                  <a:t>Tervezést meghatározó </a:t>
                </a:r>
                <a:endParaRPr lang="hu-HU"/>
              </a:p>
            </p:txBody>
          </p:sp>
          <p:sp>
            <p:nvSpPr>
              <p:cNvPr id="53428" name="Rectangle 10"/>
              <p:cNvSpPr>
                <a:spLocks noChangeArrowheads="1"/>
              </p:cNvSpPr>
              <p:nvPr/>
            </p:nvSpPr>
            <p:spPr bwMode="auto">
              <a:xfrm>
                <a:off x="3738" y="821"/>
                <a:ext cx="631" cy="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hu-HU" sz="1000">
                    <a:solidFill>
                      <a:srgbClr val="000000"/>
                    </a:solidFill>
                    <a:latin typeface="Calibri" pitchFamily="34" charset="0"/>
                  </a:rPr>
                  <a:t>jogszabály hatálya</a:t>
                </a:r>
                <a:endParaRPr lang="hu-HU"/>
              </a:p>
            </p:txBody>
          </p:sp>
          <p:sp>
            <p:nvSpPr>
              <p:cNvPr id="53429" name="Rectangle 11"/>
              <p:cNvSpPr>
                <a:spLocks noChangeArrowheads="1"/>
              </p:cNvSpPr>
              <p:nvPr/>
            </p:nvSpPr>
            <p:spPr bwMode="auto">
              <a:xfrm>
                <a:off x="718" y="1134"/>
                <a:ext cx="631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hu-HU" sz="1200" b="1">
                    <a:solidFill>
                      <a:srgbClr val="000000"/>
                    </a:solidFill>
                    <a:latin typeface="Calibri" pitchFamily="34" charset="0"/>
                  </a:rPr>
                  <a:t>Országos szint</a:t>
                </a:r>
                <a:endParaRPr lang="hu-HU"/>
              </a:p>
            </p:txBody>
          </p:sp>
          <p:sp>
            <p:nvSpPr>
              <p:cNvPr id="53430" name="Rectangle 12"/>
              <p:cNvSpPr>
                <a:spLocks noChangeArrowheads="1"/>
              </p:cNvSpPr>
              <p:nvPr/>
            </p:nvSpPr>
            <p:spPr bwMode="auto">
              <a:xfrm>
                <a:off x="1943" y="1072"/>
                <a:ext cx="821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hu-HU" sz="1200" i="1">
                    <a:solidFill>
                      <a:srgbClr val="000000"/>
                    </a:solidFill>
                    <a:latin typeface="Calibri" pitchFamily="34" charset="0"/>
                  </a:rPr>
                  <a:t>Nemzeti Fejlesztési </a:t>
                </a:r>
                <a:endParaRPr lang="hu-HU"/>
              </a:p>
            </p:txBody>
          </p:sp>
          <p:sp>
            <p:nvSpPr>
              <p:cNvPr id="53431" name="Rectangle 13"/>
              <p:cNvSpPr>
                <a:spLocks noChangeArrowheads="1"/>
              </p:cNvSpPr>
              <p:nvPr/>
            </p:nvSpPr>
            <p:spPr bwMode="auto">
              <a:xfrm>
                <a:off x="2011" y="1195"/>
                <a:ext cx="668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hu-HU" sz="1200" i="1">
                    <a:solidFill>
                      <a:srgbClr val="000000"/>
                    </a:solidFill>
                    <a:latin typeface="Calibri" pitchFamily="34" charset="0"/>
                  </a:rPr>
                  <a:t>Stratégia (Terv)</a:t>
                </a:r>
                <a:endParaRPr lang="hu-HU"/>
              </a:p>
            </p:txBody>
          </p:sp>
          <p:sp>
            <p:nvSpPr>
              <p:cNvPr id="53432" name="Rectangle 14"/>
              <p:cNvSpPr>
                <a:spLocks noChangeArrowheads="1"/>
              </p:cNvSpPr>
              <p:nvPr/>
            </p:nvSpPr>
            <p:spPr bwMode="auto">
              <a:xfrm>
                <a:off x="3677" y="1072"/>
                <a:ext cx="84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hu-HU" sz="1200" i="1">
                    <a:solidFill>
                      <a:srgbClr val="000000"/>
                    </a:solidFill>
                    <a:latin typeface="Calibri" pitchFamily="34" charset="0"/>
                  </a:rPr>
                  <a:t>Operatív (több éves </a:t>
                </a:r>
                <a:endParaRPr lang="hu-HU"/>
              </a:p>
            </p:txBody>
          </p:sp>
          <p:sp>
            <p:nvSpPr>
              <p:cNvPr id="53433" name="Rectangle 15"/>
              <p:cNvSpPr>
                <a:spLocks noChangeArrowheads="1"/>
              </p:cNvSpPr>
              <p:nvPr/>
            </p:nvSpPr>
            <p:spPr bwMode="auto">
              <a:xfrm>
                <a:off x="3560" y="1195"/>
                <a:ext cx="1078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hu-HU" sz="1200" i="1">
                    <a:solidFill>
                      <a:srgbClr val="000000"/>
                    </a:solidFill>
                    <a:latin typeface="Calibri" pitchFamily="34" charset="0"/>
                  </a:rPr>
                  <a:t>finanszírozási) programok</a:t>
                </a:r>
                <a:endParaRPr lang="hu-HU"/>
              </a:p>
            </p:txBody>
          </p:sp>
          <p:sp>
            <p:nvSpPr>
              <p:cNvPr id="53434" name="Rectangle 16"/>
              <p:cNvSpPr>
                <a:spLocks noChangeArrowheads="1"/>
              </p:cNvSpPr>
              <p:nvPr/>
            </p:nvSpPr>
            <p:spPr bwMode="auto">
              <a:xfrm>
                <a:off x="1729" y="1330"/>
                <a:ext cx="1127" cy="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hu-HU" sz="900">
                    <a:solidFill>
                      <a:srgbClr val="000000"/>
                    </a:solidFill>
                    <a:latin typeface="Calibri" pitchFamily="34" charset="0"/>
                  </a:rPr>
                  <a:t>Szakpolitikai és területi stratégiák</a:t>
                </a:r>
                <a:endParaRPr lang="hu-HU"/>
              </a:p>
            </p:txBody>
          </p:sp>
          <p:sp>
            <p:nvSpPr>
              <p:cNvPr id="53435" name="Rectangle 17"/>
              <p:cNvSpPr>
                <a:spLocks noChangeArrowheads="1"/>
              </p:cNvSpPr>
              <p:nvPr/>
            </p:nvSpPr>
            <p:spPr bwMode="auto">
              <a:xfrm>
                <a:off x="700" y="1685"/>
                <a:ext cx="65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hu-HU" sz="1200" b="1">
                    <a:solidFill>
                      <a:srgbClr val="000000"/>
                    </a:solidFill>
                    <a:latin typeface="Calibri" pitchFamily="34" charset="0"/>
                  </a:rPr>
                  <a:t>Területi közép </a:t>
                </a:r>
                <a:endParaRPr lang="hu-HU"/>
              </a:p>
            </p:txBody>
          </p:sp>
          <p:sp>
            <p:nvSpPr>
              <p:cNvPr id="53436" name="Rectangle 18"/>
              <p:cNvSpPr>
                <a:spLocks noChangeArrowheads="1"/>
              </p:cNvSpPr>
              <p:nvPr/>
            </p:nvSpPr>
            <p:spPr bwMode="auto">
              <a:xfrm>
                <a:off x="712" y="1808"/>
                <a:ext cx="63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hu-HU" sz="1200" b="1">
                    <a:solidFill>
                      <a:srgbClr val="000000"/>
                    </a:solidFill>
                    <a:latin typeface="Calibri" pitchFamily="34" charset="0"/>
                  </a:rPr>
                  <a:t>szint - megyei </a:t>
                </a:r>
                <a:endParaRPr lang="hu-HU"/>
              </a:p>
            </p:txBody>
          </p:sp>
          <p:sp>
            <p:nvSpPr>
              <p:cNvPr id="53437" name="Rectangle 19"/>
              <p:cNvSpPr>
                <a:spLocks noChangeArrowheads="1"/>
              </p:cNvSpPr>
              <p:nvPr/>
            </p:nvSpPr>
            <p:spPr bwMode="auto">
              <a:xfrm>
                <a:off x="896" y="1930"/>
                <a:ext cx="245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hu-HU" sz="1200" b="1">
                    <a:solidFill>
                      <a:srgbClr val="000000"/>
                    </a:solidFill>
                    <a:latin typeface="Calibri" pitchFamily="34" charset="0"/>
                  </a:rPr>
                  <a:t>szint</a:t>
                </a:r>
                <a:endParaRPr lang="hu-HU"/>
              </a:p>
            </p:txBody>
          </p:sp>
          <p:sp>
            <p:nvSpPr>
              <p:cNvPr id="53438" name="Rectangle 20"/>
              <p:cNvSpPr>
                <a:spLocks noChangeArrowheads="1"/>
              </p:cNvSpPr>
              <p:nvPr/>
            </p:nvSpPr>
            <p:spPr bwMode="auto">
              <a:xfrm>
                <a:off x="982" y="2053"/>
                <a:ext cx="55" cy="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endParaRPr lang="hu-HU"/>
              </a:p>
            </p:txBody>
          </p:sp>
          <p:sp>
            <p:nvSpPr>
              <p:cNvPr id="53439" name="Rectangle 21"/>
              <p:cNvSpPr>
                <a:spLocks noChangeArrowheads="1"/>
              </p:cNvSpPr>
              <p:nvPr/>
            </p:nvSpPr>
            <p:spPr bwMode="auto">
              <a:xfrm>
                <a:off x="1956" y="1808"/>
                <a:ext cx="790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hu-HU" sz="1200" i="1">
                    <a:solidFill>
                      <a:srgbClr val="000000"/>
                    </a:solidFill>
                    <a:latin typeface="Calibri" pitchFamily="34" charset="0"/>
                  </a:rPr>
                  <a:t>Megyei Fejlesztési </a:t>
                </a:r>
                <a:endParaRPr lang="hu-HU"/>
              </a:p>
            </p:txBody>
          </p:sp>
          <p:sp>
            <p:nvSpPr>
              <p:cNvPr id="53440" name="Rectangle 22"/>
              <p:cNvSpPr>
                <a:spLocks noChangeArrowheads="1"/>
              </p:cNvSpPr>
              <p:nvPr/>
            </p:nvSpPr>
            <p:spPr bwMode="auto">
              <a:xfrm>
                <a:off x="2127" y="1930"/>
                <a:ext cx="410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hu-HU" sz="1200" i="1">
                    <a:solidFill>
                      <a:srgbClr val="000000"/>
                    </a:solidFill>
                    <a:latin typeface="Calibri" pitchFamily="34" charset="0"/>
                  </a:rPr>
                  <a:t>Stratégia</a:t>
                </a:r>
                <a:endParaRPr lang="hu-HU"/>
              </a:p>
            </p:txBody>
          </p:sp>
          <p:sp>
            <p:nvSpPr>
              <p:cNvPr id="53441" name="Rectangle 23"/>
              <p:cNvSpPr>
                <a:spLocks noChangeArrowheads="1"/>
              </p:cNvSpPr>
              <p:nvPr/>
            </p:nvSpPr>
            <p:spPr bwMode="auto">
              <a:xfrm>
                <a:off x="3542" y="1869"/>
                <a:ext cx="1133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hu-HU" sz="1200" i="1">
                    <a:solidFill>
                      <a:srgbClr val="000000"/>
                    </a:solidFill>
                    <a:latin typeface="Calibri" pitchFamily="34" charset="0"/>
                  </a:rPr>
                  <a:t>Megyei Fejlesztési Program</a:t>
                </a:r>
                <a:endParaRPr lang="hu-HU"/>
              </a:p>
            </p:txBody>
          </p:sp>
          <p:sp>
            <p:nvSpPr>
              <p:cNvPr id="53442" name="Rectangle 24"/>
              <p:cNvSpPr>
                <a:spLocks noChangeArrowheads="1"/>
              </p:cNvSpPr>
              <p:nvPr/>
            </p:nvSpPr>
            <p:spPr bwMode="auto">
              <a:xfrm>
                <a:off x="841" y="2549"/>
                <a:ext cx="368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hu-HU" sz="1200" b="1">
                    <a:solidFill>
                      <a:srgbClr val="000000"/>
                    </a:solidFill>
                    <a:latin typeface="Calibri" pitchFamily="34" charset="0"/>
                  </a:rPr>
                  <a:t>Sajátos </a:t>
                </a:r>
                <a:endParaRPr lang="hu-HU"/>
              </a:p>
            </p:txBody>
          </p:sp>
          <p:sp>
            <p:nvSpPr>
              <p:cNvPr id="53443" name="Rectangle 25"/>
              <p:cNvSpPr>
                <a:spLocks noChangeArrowheads="1"/>
              </p:cNvSpPr>
              <p:nvPr/>
            </p:nvSpPr>
            <p:spPr bwMode="auto">
              <a:xfrm>
                <a:off x="798" y="2672"/>
                <a:ext cx="44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hu-HU" sz="1200" b="1">
                    <a:solidFill>
                      <a:srgbClr val="000000"/>
                    </a:solidFill>
                    <a:latin typeface="Calibri" pitchFamily="34" charset="0"/>
                  </a:rPr>
                  <a:t>térségek, </a:t>
                </a:r>
                <a:endParaRPr lang="hu-HU"/>
              </a:p>
            </p:txBody>
          </p:sp>
          <p:sp>
            <p:nvSpPr>
              <p:cNvPr id="53444" name="Rectangle 26"/>
              <p:cNvSpPr>
                <a:spLocks noChangeArrowheads="1"/>
              </p:cNvSpPr>
              <p:nvPr/>
            </p:nvSpPr>
            <p:spPr bwMode="auto">
              <a:xfrm>
                <a:off x="829" y="2794"/>
                <a:ext cx="398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hu-HU" sz="1200" b="1">
                    <a:solidFill>
                      <a:srgbClr val="000000"/>
                    </a:solidFill>
                    <a:latin typeface="Calibri" pitchFamily="34" charset="0"/>
                  </a:rPr>
                  <a:t>járások, </a:t>
                </a:r>
                <a:endParaRPr lang="hu-HU"/>
              </a:p>
            </p:txBody>
          </p:sp>
          <p:sp>
            <p:nvSpPr>
              <p:cNvPr id="53445" name="Rectangle 27"/>
              <p:cNvSpPr>
                <a:spLocks noChangeArrowheads="1"/>
              </p:cNvSpPr>
              <p:nvPr/>
            </p:nvSpPr>
            <p:spPr bwMode="auto">
              <a:xfrm>
                <a:off x="755" y="2917"/>
                <a:ext cx="52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hu-HU" sz="1200" b="1">
                    <a:solidFill>
                      <a:srgbClr val="000000"/>
                    </a:solidFill>
                    <a:latin typeface="Calibri" pitchFamily="34" charset="0"/>
                  </a:rPr>
                  <a:t>települések</a:t>
                </a:r>
                <a:endParaRPr lang="hu-HU"/>
              </a:p>
            </p:txBody>
          </p:sp>
          <p:sp>
            <p:nvSpPr>
              <p:cNvPr id="53446" name="Rectangle 28"/>
              <p:cNvSpPr>
                <a:spLocks noChangeArrowheads="1"/>
              </p:cNvSpPr>
              <p:nvPr/>
            </p:nvSpPr>
            <p:spPr bwMode="auto">
              <a:xfrm>
                <a:off x="982" y="3039"/>
                <a:ext cx="55" cy="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endParaRPr lang="hu-HU"/>
              </a:p>
            </p:txBody>
          </p:sp>
          <p:sp>
            <p:nvSpPr>
              <p:cNvPr id="53447" name="Rectangle 29"/>
              <p:cNvSpPr>
                <a:spLocks noChangeArrowheads="1"/>
              </p:cNvSpPr>
              <p:nvPr/>
            </p:nvSpPr>
            <p:spPr bwMode="auto">
              <a:xfrm>
                <a:off x="2139" y="2794"/>
                <a:ext cx="404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hu-HU" sz="1200">
                    <a:solidFill>
                      <a:srgbClr val="000000"/>
                    </a:solidFill>
                    <a:latin typeface="Calibri" pitchFamily="34" charset="0"/>
                  </a:rPr>
                  <a:t>Stratégia</a:t>
                </a:r>
                <a:endParaRPr lang="hu-HU"/>
              </a:p>
            </p:txBody>
          </p:sp>
          <p:sp>
            <p:nvSpPr>
              <p:cNvPr id="53448" name="Rectangle 30"/>
              <p:cNvSpPr>
                <a:spLocks noChangeArrowheads="1"/>
              </p:cNvSpPr>
              <p:nvPr/>
            </p:nvSpPr>
            <p:spPr bwMode="auto">
              <a:xfrm>
                <a:off x="3683" y="2794"/>
                <a:ext cx="821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hu-HU" sz="1200">
                    <a:solidFill>
                      <a:srgbClr val="000000"/>
                    </a:solidFill>
                    <a:latin typeface="Calibri" pitchFamily="34" charset="0"/>
                  </a:rPr>
                  <a:t>Fejlesztési Program</a:t>
                </a:r>
                <a:endParaRPr lang="hu-HU"/>
              </a:p>
            </p:txBody>
          </p:sp>
          <p:sp>
            <p:nvSpPr>
              <p:cNvPr id="53449" name="Rectangle 31"/>
              <p:cNvSpPr>
                <a:spLocks noChangeArrowheads="1"/>
              </p:cNvSpPr>
              <p:nvPr/>
            </p:nvSpPr>
            <p:spPr bwMode="auto">
              <a:xfrm>
                <a:off x="2133" y="3542"/>
                <a:ext cx="410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hu-HU" sz="800" b="1">
                    <a:solidFill>
                      <a:srgbClr val="000000"/>
                    </a:solidFill>
                    <a:latin typeface="Calibri" pitchFamily="34" charset="0"/>
                  </a:rPr>
                  <a:t>javaslattétel</a:t>
                </a:r>
                <a:endParaRPr lang="hu-HU"/>
              </a:p>
            </p:txBody>
          </p:sp>
          <p:sp>
            <p:nvSpPr>
              <p:cNvPr id="53450" name="Rectangle 32"/>
              <p:cNvSpPr>
                <a:spLocks noChangeArrowheads="1"/>
              </p:cNvSpPr>
              <p:nvPr/>
            </p:nvSpPr>
            <p:spPr bwMode="auto">
              <a:xfrm>
                <a:off x="3775" y="3652"/>
                <a:ext cx="649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hu-HU" sz="800" b="1">
                    <a:solidFill>
                      <a:srgbClr val="000000"/>
                    </a:solidFill>
                    <a:latin typeface="Calibri" pitchFamily="34" charset="0"/>
                  </a:rPr>
                  <a:t>kötelező elfogadású</a:t>
                </a:r>
                <a:endParaRPr lang="hu-HU"/>
              </a:p>
            </p:txBody>
          </p:sp>
          <p:sp>
            <p:nvSpPr>
              <p:cNvPr id="53451" name="Rectangle 33"/>
              <p:cNvSpPr>
                <a:spLocks noChangeArrowheads="1"/>
              </p:cNvSpPr>
              <p:nvPr/>
            </p:nvSpPr>
            <p:spPr bwMode="auto">
              <a:xfrm>
                <a:off x="3824" y="3744"/>
                <a:ext cx="539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hu-HU" sz="800" b="1">
                    <a:solidFill>
                      <a:srgbClr val="000000"/>
                    </a:solidFill>
                    <a:latin typeface="Calibri" pitchFamily="34" charset="0"/>
                  </a:rPr>
                  <a:t> dokumentumok</a:t>
                </a:r>
                <a:endParaRPr lang="hu-HU"/>
              </a:p>
            </p:txBody>
          </p:sp>
          <p:sp>
            <p:nvSpPr>
              <p:cNvPr id="53452" name="Rectangle 34"/>
              <p:cNvSpPr>
                <a:spLocks noChangeArrowheads="1"/>
              </p:cNvSpPr>
              <p:nvPr/>
            </p:nvSpPr>
            <p:spPr bwMode="auto">
              <a:xfrm>
                <a:off x="2041" y="3909"/>
                <a:ext cx="600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hu-HU" sz="800" b="1">
                    <a:solidFill>
                      <a:srgbClr val="000000"/>
                    </a:solidFill>
                    <a:latin typeface="Calibri" pitchFamily="34" charset="0"/>
                  </a:rPr>
                  <a:t>iteratív egyeztetés</a:t>
                </a:r>
                <a:endParaRPr lang="hu-HU"/>
              </a:p>
            </p:txBody>
          </p:sp>
          <p:sp>
            <p:nvSpPr>
              <p:cNvPr id="53453" name="Rectangle 35"/>
              <p:cNvSpPr>
                <a:spLocks noChangeArrowheads="1"/>
              </p:cNvSpPr>
              <p:nvPr/>
            </p:nvSpPr>
            <p:spPr bwMode="auto">
              <a:xfrm>
                <a:off x="1943" y="4155"/>
                <a:ext cx="821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hu-HU" sz="800" b="1">
                    <a:solidFill>
                      <a:srgbClr val="000000"/>
                    </a:solidFill>
                    <a:latin typeface="Calibri" pitchFamily="34" charset="0"/>
                  </a:rPr>
                  <a:t>kötelező külső egyeztetés</a:t>
                </a:r>
                <a:endParaRPr lang="hu-HU"/>
              </a:p>
            </p:txBody>
          </p:sp>
          <p:sp>
            <p:nvSpPr>
              <p:cNvPr id="53454" name="Rectangle 36"/>
              <p:cNvSpPr>
                <a:spLocks noChangeArrowheads="1"/>
              </p:cNvSpPr>
              <p:nvPr/>
            </p:nvSpPr>
            <p:spPr bwMode="auto">
              <a:xfrm>
                <a:off x="2611" y="2427"/>
                <a:ext cx="1427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hu-HU" sz="1200" i="1">
                    <a:solidFill>
                      <a:srgbClr val="000000"/>
                    </a:solidFill>
                    <a:latin typeface="Calibri" pitchFamily="34" charset="0"/>
                  </a:rPr>
                  <a:t>Térségi / Települési Fejlesztési Terv</a:t>
                </a:r>
                <a:endParaRPr lang="hu-HU"/>
              </a:p>
            </p:txBody>
          </p:sp>
          <p:sp>
            <p:nvSpPr>
              <p:cNvPr id="53455" name="Rectangle 37"/>
              <p:cNvSpPr>
                <a:spLocks noChangeArrowheads="1"/>
              </p:cNvSpPr>
              <p:nvPr/>
            </p:nvSpPr>
            <p:spPr bwMode="auto">
              <a:xfrm>
                <a:off x="2923" y="3297"/>
                <a:ext cx="711" cy="1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defTabSz="914400"/>
                <a:r>
                  <a:rPr lang="hu-HU" sz="1000">
                    <a:solidFill>
                      <a:srgbClr val="000000"/>
                    </a:solidFill>
                    <a:latin typeface="Calibri" pitchFamily="34" charset="0"/>
                  </a:rPr>
                  <a:t>idő + részletezettség</a:t>
                </a:r>
                <a:endParaRPr lang="hu-HU"/>
              </a:p>
            </p:txBody>
          </p:sp>
          <p:sp>
            <p:nvSpPr>
              <p:cNvPr id="53456" name="Rectangle 38"/>
              <p:cNvSpPr>
                <a:spLocks noChangeArrowheads="1"/>
              </p:cNvSpPr>
              <p:nvPr/>
            </p:nvSpPr>
            <p:spPr bwMode="auto">
              <a:xfrm>
                <a:off x="1888" y="447"/>
                <a:ext cx="12" cy="2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57" name="Rectangle 39"/>
              <p:cNvSpPr>
                <a:spLocks noChangeArrowheads="1"/>
              </p:cNvSpPr>
              <p:nvPr/>
            </p:nvSpPr>
            <p:spPr bwMode="auto">
              <a:xfrm>
                <a:off x="1894" y="1673"/>
                <a:ext cx="6" cy="37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58" name="Rectangle 40"/>
              <p:cNvSpPr>
                <a:spLocks noChangeArrowheads="1"/>
              </p:cNvSpPr>
              <p:nvPr/>
            </p:nvSpPr>
            <p:spPr bwMode="auto">
              <a:xfrm>
                <a:off x="1894" y="1765"/>
                <a:ext cx="6" cy="55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59" name="Rectangle 41"/>
              <p:cNvSpPr>
                <a:spLocks noChangeArrowheads="1"/>
              </p:cNvSpPr>
              <p:nvPr/>
            </p:nvSpPr>
            <p:spPr bwMode="auto">
              <a:xfrm>
                <a:off x="1894" y="1875"/>
                <a:ext cx="6" cy="55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60" name="Rectangle 42"/>
              <p:cNvSpPr>
                <a:spLocks noChangeArrowheads="1"/>
              </p:cNvSpPr>
              <p:nvPr/>
            </p:nvSpPr>
            <p:spPr bwMode="auto">
              <a:xfrm>
                <a:off x="1894" y="1985"/>
                <a:ext cx="6" cy="56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61" name="Rectangle 43"/>
              <p:cNvSpPr>
                <a:spLocks noChangeArrowheads="1"/>
              </p:cNvSpPr>
              <p:nvPr/>
            </p:nvSpPr>
            <p:spPr bwMode="auto">
              <a:xfrm>
                <a:off x="1894" y="2096"/>
                <a:ext cx="6" cy="55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62" name="Rectangle 44"/>
              <p:cNvSpPr>
                <a:spLocks noChangeArrowheads="1"/>
              </p:cNvSpPr>
              <p:nvPr/>
            </p:nvSpPr>
            <p:spPr bwMode="auto">
              <a:xfrm>
                <a:off x="1894" y="1728"/>
                <a:ext cx="6" cy="18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63" name="Rectangle 45"/>
              <p:cNvSpPr>
                <a:spLocks noChangeArrowheads="1"/>
              </p:cNvSpPr>
              <p:nvPr/>
            </p:nvSpPr>
            <p:spPr bwMode="auto">
              <a:xfrm>
                <a:off x="1894" y="1838"/>
                <a:ext cx="6" cy="19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64" name="Rectangle 46"/>
              <p:cNvSpPr>
                <a:spLocks noChangeArrowheads="1"/>
              </p:cNvSpPr>
              <p:nvPr/>
            </p:nvSpPr>
            <p:spPr bwMode="auto">
              <a:xfrm>
                <a:off x="1894" y="1949"/>
                <a:ext cx="6" cy="18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65" name="Rectangle 47"/>
              <p:cNvSpPr>
                <a:spLocks noChangeArrowheads="1"/>
              </p:cNvSpPr>
              <p:nvPr/>
            </p:nvSpPr>
            <p:spPr bwMode="auto">
              <a:xfrm>
                <a:off x="1894" y="2059"/>
                <a:ext cx="6" cy="18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66" name="Rectangle 48"/>
              <p:cNvSpPr>
                <a:spLocks noChangeArrowheads="1"/>
              </p:cNvSpPr>
              <p:nvPr/>
            </p:nvSpPr>
            <p:spPr bwMode="auto">
              <a:xfrm>
                <a:off x="4608" y="1679"/>
                <a:ext cx="6" cy="31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67" name="Rectangle 49"/>
              <p:cNvSpPr>
                <a:spLocks noChangeArrowheads="1"/>
              </p:cNvSpPr>
              <p:nvPr/>
            </p:nvSpPr>
            <p:spPr bwMode="auto">
              <a:xfrm>
                <a:off x="4608" y="1765"/>
                <a:ext cx="6" cy="55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68" name="Rectangle 50"/>
              <p:cNvSpPr>
                <a:spLocks noChangeArrowheads="1"/>
              </p:cNvSpPr>
              <p:nvPr/>
            </p:nvSpPr>
            <p:spPr bwMode="auto">
              <a:xfrm>
                <a:off x="4608" y="1875"/>
                <a:ext cx="6" cy="55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69" name="Rectangle 51"/>
              <p:cNvSpPr>
                <a:spLocks noChangeArrowheads="1"/>
              </p:cNvSpPr>
              <p:nvPr/>
            </p:nvSpPr>
            <p:spPr bwMode="auto">
              <a:xfrm>
                <a:off x="4608" y="1985"/>
                <a:ext cx="6" cy="56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70" name="Rectangle 52"/>
              <p:cNvSpPr>
                <a:spLocks noChangeArrowheads="1"/>
              </p:cNvSpPr>
              <p:nvPr/>
            </p:nvSpPr>
            <p:spPr bwMode="auto">
              <a:xfrm>
                <a:off x="4608" y="2096"/>
                <a:ext cx="6" cy="55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71" name="Rectangle 53"/>
              <p:cNvSpPr>
                <a:spLocks noChangeArrowheads="1"/>
              </p:cNvSpPr>
              <p:nvPr/>
            </p:nvSpPr>
            <p:spPr bwMode="auto">
              <a:xfrm>
                <a:off x="4608" y="1728"/>
                <a:ext cx="6" cy="18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72" name="Rectangle 54"/>
              <p:cNvSpPr>
                <a:spLocks noChangeArrowheads="1"/>
              </p:cNvSpPr>
              <p:nvPr/>
            </p:nvSpPr>
            <p:spPr bwMode="auto">
              <a:xfrm>
                <a:off x="4608" y="1838"/>
                <a:ext cx="6" cy="19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73" name="Rectangle 55"/>
              <p:cNvSpPr>
                <a:spLocks noChangeArrowheads="1"/>
              </p:cNvSpPr>
              <p:nvPr/>
            </p:nvSpPr>
            <p:spPr bwMode="auto">
              <a:xfrm>
                <a:off x="4608" y="1949"/>
                <a:ext cx="6" cy="18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74" name="Rectangle 56"/>
              <p:cNvSpPr>
                <a:spLocks noChangeArrowheads="1"/>
              </p:cNvSpPr>
              <p:nvPr/>
            </p:nvSpPr>
            <p:spPr bwMode="auto">
              <a:xfrm>
                <a:off x="4608" y="2059"/>
                <a:ext cx="6" cy="18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75" name="Line 57"/>
              <p:cNvSpPr>
                <a:spLocks noChangeShapeType="1"/>
              </p:cNvSpPr>
              <p:nvPr/>
            </p:nvSpPr>
            <p:spPr bwMode="auto">
              <a:xfrm>
                <a:off x="657" y="0"/>
                <a:ext cx="0" cy="43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76" name="Rectangle 58"/>
              <p:cNvSpPr>
                <a:spLocks noChangeArrowheads="1"/>
              </p:cNvSpPr>
              <p:nvPr/>
            </p:nvSpPr>
            <p:spPr bwMode="auto">
              <a:xfrm>
                <a:off x="657" y="0"/>
                <a:ext cx="6" cy="432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77" name="Line 59"/>
              <p:cNvSpPr>
                <a:spLocks noChangeShapeType="1"/>
              </p:cNvSpPr>
              <p:nvPr/>
            </p:nvSpPr>
            <p:spPr bwMode="auto">
              <a:xfrm>
                <a:off x="5196" y="6"/>
                <a:ext cx="0" cy="43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78" name="Rectangle 60"/>
              <p:cNvSpPr>
                <a:spLocks noChangeArrowheads="1"/>
              </p:cNvSpPr>
              <p:nvPr/>
            </p:nvSpPr>
            <p:spPr bwMode="auto">
              <a:xfrm>
                <a:off x="5196" y="6"/>
                <a:ext cx="6" cy="431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79" name="Line 61"/>
              <p:cNvSpPr>
                <a:spLocks noChangeShapeType="1"/>
              </p:cNvSpPr>
              <p:nvPr/>
            </p:nvSpPr>
            <p:spPr bwMode="auto">
              <a:xfrm>
                <a:off x="1894" y="2414"/>
                <a:ext cx="0" cy="7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80" name="Rectangle 62"/>
              <p:cNvSpPr>
                <a:spLocks noChangeArrowheads="1"/>
              </p:cNvSpPr>
              <p:nvPr/>
            </p:nvSpPr>
            <p:spPr bwMode="auto">
              <a:xfrm>
                <a:off x="1894" y="2414"/>
                <a:ext cx="6" cy="74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81" name="Rectangle 63"/>
              <p:cNvSpPr>
                <a:spLocks noChangeArrowheads="1"/>
              </p:cNvSpPr>
              <p:nvPr/>
            </p:nvSpPr>
            <p:spPr bwMode="auto">
              <a:xfrm>
                <a:off x="2709" y="460"/>
                <a:ext cx="12" cy="25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82" name="Rectangle 64"/>
              <p:cNvSpPr>
                <a:spLocks noChangeArrowheads="1"/>
              </p:cNvSpPr>
              <p:nvPr/>
            </p:nvSpPr>
            <p:spPr bwMode="auto">
              <a:xfrm>
                <a:off x="1692" y="1029"/>
                <a:ext cx="12" cy="56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83" name="Rectangle 65"/>
              <p:cNvSpPr>
                <a:spLocks noChangeArrowheads="1"/>
              </p:cNvSpPr>
              <p:nvPr/>
            </p:nvSpPr>
            <p:spPr bwMode="auto">
              <a:xfrm>
                <a:off x="1692" y="1177"/>
                <a:ext cx="12" cy="55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84" name="Rectangle 66"/>
              <p:cNvSpPr>
                <a:spLocks noChangeArrowheads="1"/>
              </p:cNvSpPr>
              <p:nvPr/>
            </p:nvSpPr>
            <p:spPr bwMode="auto">
              <a:xfrm>
                <a:off x="1692" y="1324"/>
                <a:ext cx="12" cy="55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85" name="Rectangle 67"/>
              <p:cNvSpPr>
                <a:spLocks noChangeArrowheads="1"/>
              </p:cNvSpPr>
              <p:nvPr/>
            </p:nvSpPr>
            <p:spPr bwMode="auto">
              <a:xfrm>
                <a:off x="1692" y="1471"/>
                <a:ext cx="12" cy="55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86" name="Rectangle 68"/>
              <p:cNvSpPr>
                <a:spLocks noChangeArrowheads="1"/>
              </p:cNvSpPr>
              <p:nvPr/>
            </p:nvSpPr>
            <p:spPr bwMode="auto">
              <a:xfrm>
                <a:off x="1692" y="1618"/>
                <a:ext cx="12" cy="55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87" name="Rectangle 69"/>
              <p:cNvSpPr>
                <a:spLocks noChangeArrowheads="1"/>
              </p:cNvSpPr>
              <p:nvPr/>
            </p:nvSpPr>
            <p:spPr bwMode="auto">
              <a:xfrm>
                <a:off x="1692" y="1765"/>
                <a:ext cx="12" cy="55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88" name="Rectangle 70"/>
              <p:cNvSpPr>
                <a:spLocks noChangeArrowheads="1"/>
              </p:cNvSpPr>
              <p:nvPr/>
            </p:nvSpPr>
            <p:spPr bwMode="auto">
              <a:xfrm>
                <a:off x="1692" y="1912"/>
                <a:ext cx="12" cy="55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89" name="Rectangle 71"/>
              <p:cNvSpPr>
                <a:spLocks noChangeArrowheads="1"/>
              </p:cNvSpPr>
              <p:nvPr/>
            </p:nvSpPr>
            <p:spPr bwMode="auto">
              <a:xfrm>
                <a:off x="1692" y="2059"/>
                <a:ext cx="12" cy="55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90" name="Rectangle 72"/>
              <p:cNvSpPr>
                <a:spLocks noChangeArrowheads="1"/>
              </p:cNvSpPr>
              <p:nvPr/>
            </p:nvSpPr>
            <p:spPr bwMode="auto">
              <a:xfrm>
                <a:off x="1692" y="2206"/>
                <a:ext cx="12" cy="55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91" name="Rectangle 73"/>
              <p:cNvSpPr>
                <a:spLocks noChangeArrowheads="1"/>
              </p:cNvSpPr>
              <p:nvPr/>
            </p:nvSpPr>
            <p:spPr bwMode="auto">
              <a:xfrm>
                <a:off x="1692" y="956"/>
                <a:ext cx="12" cy="18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92" name="Rectangle 74"/>
              <p:cNvSpPr>
                <a:spLocks noChangeArrowheads="1"/>
              </p:cNvSpPr>
              <p:nvPr/>
            </p:nvSpPr>
            <p:spPr bwMode="auto">
              <a:xfrm>
                <a:off x="1692" y="1103"/>
                <a:ext cx="12" cy="18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93" name="Rectangle 75"/>
              <p:cNvSpPr>
                <a:spLocks noChangeArrowheads="1"/>
              </p:cNvSpPr>
              <p:nvPr/>
            </p:nvSpPr>
            <p:spPr bwMode="auto">
              <a:xfrm>
                <a:off x="1692" y="1250"/>
                <a:ext cx="12" cy="18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94" name="Rectangle 76"/>
              <p:cNvSpPr>
                <a:spLocks noChangeArrowheads="1"/>
              </p:cNvSpPr>
              <p:nvPr/>
            </p:nvSpPr>
            <p:spPr bwMode="auto">
              <a:xfrm>
                <a:off x="1692" y="1397"/>
                <a:ext cx="12" cy="18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95" name="Rectangle 77"/>
              <p:cNvSpPr>
                <a:spLocks noChangeArrowheads="1"/>
              </p:cNvSpPr>
              <p:nvPr/>
            </p:nvSpPr>
            <p:spPr bwMode="auto">
              <a:xfrm>
                <a:off x="1692" y="1544"/>
                <a:ext cx="12" cy="19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96" name="Rectangle 78"/>
              <p:cNvSpPr>
                <a:spLocks noChangeArrowheads="1"/>
              </p:cNvSpPr>
              <p:nvPr/>
            </p:nvSpPr>
            <p:spPr bwMode="auto">
              <a:xfrm>
                <a:off x="1692" y="1691"/>
                <a:ext cx="12" cy="19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97" name="Rectangle 79"/>
              <p:cNvSpPr>
                <a:spLocks noChangeArrowheads="1"/>
              </p:cNvSpPr>
              <p:nvPr/>
            </p:nvSpPr>
            <p:spPr bwMode="auto">
              <a:xfrm>
                <a:off x="1692" y="1838"/>
                <a:ext cx="12" cy="19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98" name="Rectangle 80"/>
              <p:cNvSpPr>
                <a:spLocks noChangeArrowheads="1"/>
              </p:cNvSpPr>
              <p:nvPr/>
            </p:nvSpPr>
            <p:spPr bwMode="auto">
              <a:xfrm>
                <a:off x="1692" y="1985"/>
                <a:ext cx="12" cy="19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499" name="Rectangle 81"/>
              <p:cNvSpPr>
                <a:spLocks noChangeArrowheads="1"/>
              </p:cNvSpPr>
              <p:nvPr/>
            </p:nvSpPr>
            <p:spPr bwMode="auto">
              <a:xfrm>
                <a:off x="1692" y="2132"/>
                <a:ext cx="12" cy="19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00" name="Rectangle 82"/>
              <p:cNvSpPr>
                <a:spLocks noChangeArrowheads="1"/>
              </p:cNvSpPr>
              <p:nvPr/>
            </p:nvSpPr>
            <p:spPr bwMode="auto">
              <a:xfrm>
                <a:off x="1692" y="2279"/>
                <a:ext cx="12" cy="19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01" name="Rectangle 83"/>
              <p:cNvSpPr>
                <a:spLocks noChangeArrowheads="1"/>
              </p:cNvSpPr>
              <p:nvPr/>
            </p:nvSpPr>
            <p:spPr bwMode="auto">
              <a:xfrm>
                <a:off x="1692" y="993"/>
                <a:ext cx="12" cy="18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02" name="Rectangle 84"/>
              <p:cNvSpPr>
                <a:spLocks noChangeArrowheads="1"/>
              </p:cNvSpPr>
              <p:nvPr/>
            </p:nvSpPr>
            <p:spPr bwMode="auto">
              <a:xfrm>
                <a:off x="1692" y="1140"/>
                <a:ext cx="12" cy="18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03" name="Rectangle 85"/>
              <p:cNvSpPr>
                <a:spLocks noChangeArrowheads="1"/>
              </p:cNvSpPr>
              <p:nvPr/>
            </p:nvSpPr>
            <p:spPr bwMode="auto">
              <a:xfrm>
                <a:off x="1692" y="1287"/>
                <a:ext cx="12" cy="18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04" name="Rectangle 86"/>
              <p:cNvSpPr>
                <a:spLocks noChangeArrowheads="1"/>
              </p:cNvSpPr>
              <p:nvPr/>
            </p:nvSpPr>
            <p:spPr bwMode="auto">
              <a:xfrm>
                <a:off x="1692" y="1434"/>
                <a:ext cx="12" cy="18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05" name="Rectangle 87"/>
              <p:cNvSpPr>
                <a:spLocks noChangeArrowheads="1"/>
              </p:cNvSpPr>
              <p:nvPr/>
            </p:nvSpPr>
            <p:spPr bwMode="auto">
              <a:xfrm>
                <a:off x="1692" y="1581"/>
                <a:ext cx="12" cy="18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06" name="Rectangle 88"/>
              <p:cNvSpPr>
                <a:spLocks noChangeArrowheads="1"/>
              </p:cNvSpPr>
              <p:nvPr/>
            </p:nvSpPr>
            <p:spPr bwMode="auto">
              <a:xfrm>
                <a:off x="1692" y="1728"/>
                <a:ext cx="12" cy="18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07" name="Rectangle 89"/>
              <p:cNvSpPr>
                <a:spLocks noChangeArrowheads="1"/>
              </p:cNvSpPr>
              <p:nvPr/>
            </p:nvSpPr>
            <p:spPr bwMode="auto">
              <a:xfrm>
                <a:off x="1692" y="1875"/>
                <a:ext cx="12" cy="18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08" name="Rectangle 90"/>
              <p:cNvSpPr>
                <a:spLocks noChangeArrowheads="1"/>
              </p:cNvSpPr>
              <p:nvPr/>
            </p:nvSpPr>
            <p:spPr bwMode="auto">
              <a:xfrm>
                <a:off x="1692" y="2022"/>
                <a:ext cx="12" cy="19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09" name="Rectangle 91"/>
              <p:cNvSpPr>
                <a:spLocks noChangeArrowheads="1"/>
              </p:cNvSpPr>
              <p:nvPr/>
            </p:nvSpPr>
            <p:spPr bwMode="auto">
              <a:xfrm>
                <a:off x="1692" y="2169"/>
                <a:ext cx="12" cy="19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10" name="Rectangle 92"/>
              <p:cNvSpPr>
                <a:spLocks noChangeArrowheads="1"/>
              </p:cNvSpPr>
              <p:nvPr/>
            </p:nvSpPr>
            <p:spPr bwMode="auto">
              <a:xfrm>
                <a:off x="4798" y="1029"/>
                <a:ext cx="12" cy="56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11" name="Rectangle 93"/>
              <p:cNvSpPr>
                <a:spLocks noChangeArrowheads="1"/>
              </p:cNvSpPr>
              <p:nvPr/>
            </p:nvSpPr>
            <p:spPr bwMode="auto">
              <a:xfrm>
                <a:off x="4798" y="1177"/>
                <a:ext cx="12" cy="55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12" name="Rectangle 94"/>
              <p:cNvSpPr>
                <a:spLocks noChangeArrowheads="1"/>
              </p:cNvSpPr>
              <p:nvPr/>
            </p:nvSpPr>
            <p:spPr bwMode="auto">
              <a:xfrm>
                <a:off x="4798" y="1324"/>
                <a:ext cx="12" cy="55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13" name="Rectangle 95"/>
              <p:cNvSpPr>
                <a:spLocks noChangeArrowheads="1"/>
              </p:cNvSpPr>
              <p:nvPr/>
            </p:nvSpPr>
            <p:spPr bwMode="auto">
              <a:xfrm>
                <a:off x="4798" y="1471"/>
                <a:ext cx="12" cy="55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14" name="Rectangle 96"/>
              <p:cNvSpPr>
                <a:spLocks noChangeArrowheads="1"/>
              </p:cNvSpPr>
              <p:nvPr/>
            </p:nvSpPr>
            <p:spPr bwMode="auto">
              <a:xfrm>
                <a:off x="4798" y="1618"/>
                <a:ext cx="12" cy="55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15" name="Rectangle 97"/>
              <p:cNvSpPr>
                <a:spLocks noChangeArrowheads="1"/>
              </p:cNvSpPr>
              <p:nvPr/>
            </p:nvSpPr>
            <p:spPr bwMode="auto">
              <a:xfrm>
                <a:off x="4798" y="1765"/>
                <a:ext cx="12" cy="55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16" name="Rectangle 98"/>
              <p:cNvSpPr>
                <a:spLocks noChangeArrowheads="1"/>
              </p:cNvSpPr>
              <p:nvPr/>
            </p:nvSpPr>
            <p:spPr bwMode="auto">
              <a:xfrm>
                <a:off x="4798" y="1912"/>
                <a:ext cx="12" cy="55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17" name="Rectangle 99"/>
              <p:cNvSpPr>
                <a:spLocks noChangeArrowheads="1"/>
              </p:cNvSpPr>
              <p:nvPr/>
            </p:nvSpPr>
            <p:spPr bwMode="auto">
              <a:xfrm>
                <a:off x="4798" y="2059"/>
                <a:ext cx="12" cy="55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18" name="Rectangle 100"/>
              <p:cNvSpPr>
                <a:spLocks noChangeArrowheads="1"/>
              </p:cNvSpPr>
              <p:nvPr/>
            </p:nvSpPr>
            <p:spPr bwMode="auto">
              <a:xfrm>
                <a:off x="4798" y="2206"/>
                <a:ext cx="12" cy="55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19" name="Rectangle 101"/>
              <p:cNvSpPr>
                <a:spLocks noChangeArrowheads="1"/>
              </p:cNvSpPr>
              <p:nvPr/>
            </p:nvSpPr>
            <p:spPr bwMode="auto">
              <a:xfrm>
                <a:off x="4798" y="962"/>
                <a:ext cx="12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20" name="Rectangle 102"/>
              <p:cNvSpPr>
                <a:spLocks noChangeArrowheads="1"/>
              </p:cNvSpPr>
              <p:nvPr/>
            </p:nvSpPr>
            <p:spPr bwMode="auto">
              <a:xfrm>
                <a:off x="4798" y="1103"/>
                <a:ext cx="12" cy="18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21" name="Rectangle 103"/>
              <p:cNvSpPr>
                <a:spLocks noChangeArrowheads="1"/>
              </p:cNvSpPr>
              <p:nvPr/>
            </p:nvSpPr>
            <p:spPr bwMode="auto">
              <a:xfrm>
                <a:off x="4798" y="1250"/>
                <a:ext cx="12" cy="18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22" name="Rectangle 104"/>
              <p:cNvSpPr>
                <a:spLocks noChangeArrowheads="1"/>
              </p:cNvSpPr>
              <p:nvPr/>
            </p:nvSpPr>
            <p:spPr bwMode="auto">
              <a:xfrm>
                <a:off x="4798" y="1397"/>
                <a:ext cx="12" cy="18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23" name="Rectangle 105"/>
              <p:cNvSpPr>
                <a:spLocks noChangeArrowheads="1"/>
              </p:cNvSpPr>
              <p:nvPr/>
            </p:nvSpPr>
            <p:spPr bwMode="auto">
              <a:xfrm>
                <a:off x="4798" y="1544"/>
                <a:ext cx="12" cy="19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24" name="Rectangle 106"/>
              <p:cNvSpPr>
                <a:spLocks noChangeArrowheads="1"/>
              </p:cNvSpPr>
              <p:nvPr/>
            </p:nvSpPr>
            <p:spPr bwMode="auto">
              <a:xfrm>
                <a:off x="4798" y="1691"/>
                <a:ext cx="12" cy="19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25" name="Rectangle 107"/>
              <p:cNvSpPr>
                <a:spLocks noChangeArrowheads="1"/>
              </p:cNvSpPr>
              <p:nvPr/>
            </p:nvSpPr>
            <p:spPr bwMode="auto">
              <a:xfrm>
                <a:off x="4798" y="1838"/>
                <a:ext cx="12" cy="19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26" name="Rectangle 108"/>
              <p:cNvSpPr>
                <a:spLocks noChangeArrowheads="1"/>
              </p:cNvSpPr>
              <p:nvPr/>
            </p:nvSpPr>
            <p:spPr bwMode="auto">
              <a:xfrm>
                <a:off x="4798" y="1985"/>
                <a:ext cx="12" cy="19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27" name="Rectangle 109"/>
              <p:cNvSpPr>
                <a:spLocks noChangeArrowheads="1"/>
              </p:cNvSpPr>
              <p:nvPr/>
            </p:nvSpPr>
            <p:spPr bwMode="auto">
              <a:xfrm>
                <a:off x="4798" y="2132"/>
                <a:ext cx="12" cy="19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28" name="Rectangle 110"/>
              <p:cNvSpPr>
                <a:spLocks noChangeArrowheads="1"/>
              </p:cNvSpPr>
              <p:nvPr/>
            </p:nvSpPr>
            <p:spPr bwMode="auto">
              <a:xfrm>
                <a:off x="4798" y="2279"/>
                <a:ext cx="12" cy="19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29" name="Rectangle 111"/>
              <p:cNvSpPr>
                <a:spLocks noChangeArrowheads="1"/>
              </p:cNvSpPr>
              <p:nvPr/>
            </p:nvSpPr>
            <p:spPr bwMode="auto">
              <a:xfrm>
                <a:off x="4798" y="993"/>
                <a:ext cx="12" cy="18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30" name="Rectangle 112"/>
              <p:cNvSpPr>
                <a:spLocks noChangeArrowheads="1"/>
              </p:cNvSpPr>
              <p:nvPr/>
            </p:nvSpPr>
            <p:spPr bwMode="auto">
              <a:xfrm>
                <a:off x="4798" y="1140"/>
                <a:ext cx="12" cy="18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31" name="Rectangle 113"/>
              <p:cNvSpPr>
                <a:spLocks noChangeArrowheads="1"/>
              </p:cNvSpPr>
              <p:nvPr/>
            </p:nvSpPr>
            <p:spPr bwMode="auto">
              <a:xfrm>
                <a:off x="4798" y="1287"/>
                <a:ext cx="12" cy="18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32" name="Rectangle 114"/>
              <p:cNvSpPr>
                <a:spLocks noChangeArrowheads="1"/>
              </p:cNvSpPr>
              <p:nvPr/>
            </p:nvSpPr>
            <p:spPr bwMode="auto">
              <a:xfrm>
                <a:off x="4798" y="1434"/>
                <a:ext cx="12" cy="18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33" name="Rectangle 115"/>
              <p:cNvSpPr>
                <a:spLocks noChangeArrowheads="1"/>
              </p:cNvSpPr>
              <p:nvPr/>
            </p:nvSpPr>
            <p:spPr bwMode="auto">
              <a:xfrm>
                <a:off x="4798" y="1581"/>
                <a:ext cx="12" cy="18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34" name="Rectangle 116"/>
              <p:cNvSpPr>
                <a:spLocks noChangeArrowheads="1"/>
              </p:cNvSpPr>
              <p:nvPr/>
            </p:nvSpPr>
            <p:spPr bwMode="auto">
              <a:xfrm>
                <a:off x="4798" y="1728"/>
                <a:ext cx="12" cy="18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35" name="Rectangle 117"/>
              <p:cNvSpPr>
                <a:spLocks noChangeArrowheads="1"/>
              </p:cNvSpPr>
              <p:nvPr/>
            </p:nvSpPr>
            <p:spPr bwMode="auto">
              <a:xfrm>
                <a:off x="4798" y="1875"/>
                <a:ext cx="12" cy="18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36" name="Rectangle 118"/>
              <p:cNvSpPr>
                <a:spLocks noChangeArrowheads="1"/>
              </p:cNvSpPr>
              <p:nvPr/>
            </p:nvSpPr>
            <p:spPr bwMode="auto">
              <a:xfrm>
                <a:off x="4798" y="2022"/>
                <a:ext cx="12" cy="19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37" name="Rectangle 119"/>
              <p:cNvSpPr>
                <a:spLocks noChangeArrowheads="1"/>
              </p:cNvSpPr>
              <p:nvPr/>
            </p:nvSpPr>
            <p:spPr bwMode="auto">
              <a:xfrm>
                <a:off x="4798" y="2169"/>
                <a:ext cx="12" cy="19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38" name="Line 120"/>
              <p:cNvSpPr>
                <a:spLocks noChangeShapeType="1"/>
              </p:cNvSpPr>
              <p:nvPr/>
            </p:nvSpPr>
            <p:spPr bwMode="auto">
              <a:xfrm>
                <a:off x="4608" y="2420"/>
                <a:ext cx="0" cy="73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39" name="Rectangle 121"/>
              <p:cNvSpPr>
                <a:spLocks noChangeArrowheads="1"/>
              </p:cNvSpPr>
              <p:nvPr/>
            </p:nvSpPr>
            <p:spPr bwMode="auto">
              <a:xfrm>
                <a:off x="4608" y="2420"/>
                <a:ext cx="6" cy="7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40" name="Line 122"/>
              <p:cNvSpPr>
                <a:spLocks noChangeShapeType="1"/>
              </p:cNvSpPr>
              <p:nvPr/>
            </p:nvSpPr>
            <p:spPr bwMode="auto">
              <a:xfrm>
                <a:off x="663" y="0"/>
                <a:ext cx="453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41" name="Rectangle 123"/>
              <p:cNvSpPr>
                <a:spLocks noChangeArrowheads="1"/>
              </p:cNvSpPr>
              <p:nvPr/>
            </p:nvSpPr>
            <p:spPr bwMode="auto">
              <a:xfrm>
                <a:off x="663" y="0"/>
                <a:ext cx="4539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42" name="Rectangle 124"/>
              <p:cNvSpPr>
                <a:spLocks noChangeArrowheads="1"/>
              </p:cNvSpPr>
              <p:nvPr/>
            </p:nvSpPr>
            <p:spPr bwMode="auto">
              <a:xfrm>
                <a:off x="1900" y="447"/>
                <a:ext cx="821" cy="1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43" name="Rectangle 125"/>
              <p:cNvSpPr>
                <a:spLocks noChangeArrowheads="1"/>
              </p:cNvSpPr>
              <p:nvPr/>
            </p:nvSpPr>
            <p:spPr bwMode="auto">
              <a:xfrm>
                <a:off x="1900" y="699"/>
                <a:ext cx="821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44" name="Rectangle 126"/>
              <p:cNvSpPr>
                <a:spLocks noChangeArrowheads="1"/>
              </p:cNvSpPr>
              <p:nvPr/>
            </p:nvSpPr>
            <p:spPr bwMode="auto">
              <a:xfrm>
                <a:off x="1704" y="950"/>
                <a:ext cx="37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45" name="Rectangle 127"/>
              <p:cNvSpPr>
                <a:spLocks noChangeArrowheads="1"/>
              </p:cNvSpPr>
              <p:nvPr/>
            </p:nvSpPr>
            <p:spPr bwMode="auto">
              <a:xfrm>
                <a:off x="1833" y="950"/>
                <a:ext cx="55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46" name="Rectangle 128"/>
              <p:cNvSpPr>
                <a:spLocks noChangeArrowheads="1"/>
              </p:cNvSpPr>
              <p:nvPr/>
            </p:nvSpPr>
            <p:spPr bwMode="auto">
              <a:xfrm>
                <a:off x="1980" y="950"/>
                <a:ext cx="55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47" name="Rectangle 129"/>
              <p:cNvSpPr>
                <a:spLocks noChangeArrowheads="1"/>
              </p:cNvSpPr>
              <p:nvPr/>
            </p:nvSpPr>
            <p:spPr bwMode="auto">
              <a:xfrm>
                <a:off x="2127" y="950"/>
                <a:ext cx="55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48" name="Rectangle 130"/>
              <p:cNvSpPr>
                <a:spLocks noChangeArrowheads="1"/>
              </p:cNvSpPr>
              <p:nvPr/>
            </p:nvSpPr>
            <p:spPr bwMode="auto">
              <a:xfrm>
                <a:off x="2274" y="950"/>
                <a:ext cx="55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49" name="Rectangle 131"/>
              <p:cNvSpPr>
                <a:spLocks noChangeArrowheads="1"/>
              </p:cNvSpPr>
              <p:nvPr/>
            </p:nvSpPr>
            <p:spPr bwMode="auto">
              <a:xfrm>
                <a:off x="2421" y="950"/>
                <a:ext cx="55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50" name="Rectangle 132"/>
              <p:cNvSpPr>
                <a:spLocks noChangeArrowheads="1"/>
              </p:cNvSpPr>
              <p:nvPr/>
            </p:nvSpPr>
            <p:spPr bwMode="auto">
              <a:xfrm>
                <a:off x="2568" y="950"/>
                <a:ext cx="55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51" name="Rectangle 133"/>
              <p:cNvSpPr>
                <a:spLocks noChangeArrowheads="1"/>
              </p:cNvSpPr>
              <p:nvPr/>
            </p:nvSpPr>
            <p:spPr bwMode="auto">
              <a:xfrm>
                <a:off x="2715" y="950"/>
                <a:ext cx="55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52" name="Rectangle 134"/>
              <p:cNvSpPr>
                <a:spLocks noChangeArrowheads="1"/>
              </p:cNvSpPr>
              <p:nvPr/>
            </p:nvSpPr>
            <p:spPr bwMode="auto">
              <a:xfrm>
                <a:off x="2862" y="950"/>
                <a:ext cx="55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53" name="Rectangle 135"/>
              <p:cNvSpPr>
                <a:spLocks noChangeArrowheads="1"/>
              </p:cNvSpPr>
              <p:nvPr/>
            </p:nvSpPr>
            <p:spPr bwMode="auto">
              <a:xfrm>
                <a:off x="3009" y="950"/>
                <a:ext cx="55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54" name="Rectangle 136"/>
              <p:cNvSpPr>
                <a:spLocks noChangeArrowheads="1"/>
              </p:cNvSpPr>
              <p:nvPr/>
            </p:nvSpPr>
            <p:spPr bwMode="auto">
              <a:xfrm>
                <a:off x="3156" y="950"/>
                <a:ext cx="55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55" name="Rectangle 137"/>
              <p:cNvSpPr>
                <a:spLocks noChangeArrowheads="1"/>
              </p:cNvSpPr>
              <p:nvPr/>
            </p:nvSpPr>
            <p:spPr bwMode="auto">
              <a:xfrm>
                <a:off x="3303" y="950"/>
                <a:ext cx="55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56" name="Rectangle 138"/>
              <p:cNvSpPr>
                <a:spLocks noChangeArrowheads="1"/>
              </p:cNvSpPr>
              <p:nvPr/>
            </p:nvSpPr>
            <p:spPr bwMode="auto">
              <a:xfrm>
                <a:off x="3450" y="950"/>
                <a:ext cx="55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57" name="Rectangle 139"/>
              <p:cNvSpPr>
                <a:spLocks noChangeArrowheads="1"/>
              </p:cNvSpPr>
              <p:nvPr/>
            </p:nvSpPr>
            <p:spPr bwMode="auto">
              <a:xfrm>
                <a:off x="3597" y="950"/>
                <a:ext cx="55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58" name="Rectangle 140"/>
              <p:cNvSpPr>
                <a:spLocks noChangeArrowheads="1"/>
              </p:cNvSpPr>
              <p:nvPr/>
            </p:nvSpPr>
            <p:spPr bwMode="auto">
              <a:xfrm>
                <a:off x="3744" y="950"/>
                <a:ext cx="55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59" name="Rectangle 141"/>
              <p:cNvSpPr>
                <a:spLocks noChangeArrowheads="1"/>
              </p:cNvSpPr>
              <p:nvPr/>
            </p:nvSpPr>
            <p:spPr bwMode="auto">
              <a:xfrm>
                <a:off x="3891" y="950"/>
                <a:ext cx="55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60" name="Rectangle 142"/>
              <p:cNvSpPr>
                <a:spLocks noChangeArrowheads="1"/>
              </p:cNvSpPr>
              <p:nvPr/>
            </p:nvSpPr>
            <p:spPr bwMode="auto">
              <a:xfrm>
                <a:off x="4038" y="950"/>
                <a:ext cx="55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61" name="Rectangle 143"/>
              <p:cNvSpPr>
                <a:spLocks noChangeArrowheads="1"/>
              </p:cNvSpPr>
              <p:nvPr/>
            </p:nvSpPr>
            <p:spPr bwMode="auto">
              <a:xfrm>
                <a:off x="4185" y="950"/>
                <a:ext cx="55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62" name="Rectangle 144"/>
              <p:cNvSpPr>
                <a:spLocks noChangeArrowheads="1"/>
              </p:cNvSpPr>
              <p:nvPr/>
            </p:nvSpPr>
            <p:spPr bwMode="auto">
              <a:xfrm>
                <a:off x="4332" y="950"/>
                <a:ext cx="55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63" name="Rectangle 145"/>
              <p:cNvSpPr>
                <a:spLocks noChangeArrowheads="1"/>
              </p:cNvSpPr>
              <p:nvPr/>
            </p:nvSpPr>
            <p:spPr bwMode="auto">
              <a:xfrm>
                <a:off x="4479" y="950"/>
                <a:ext cx="55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64" name="Rectangle 146"/>
              <p:cNvSpPr>
                <a:spLocks noChangeArrowheads="1"/>
              </p:cNvSpPr>
              <p:nvPr/>
            </p:nvSpPr>
            <p:spPr bwMode="auto">
              <a:xfrm>
                <a:off x="4626" y="950"/>
                <a:ext cx="55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65" name="Rectangle 147"/>
              <p:cNvSpPr>
                <a:spLocks noChangeArrowheads="1"/>
              </p:cNvSpPr>
              <p:nvPr/>
            </p:nvSpPr>
            <p:spPr bwMode="auto">
              <a:xfrm>
                <a:off x="4773" y="950"/>
                <a:ext cx="37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66" name="Rectangle 148"/>
              <p:cNvSpPr>
                <a:spLocks noChangeArrowheads="1"/>
              </p:cNvSpPr>
              <p:nvPr/>
            </p:nvSpPr>
            <p:spPr bwMode="auto">
              <a:xfrm>
                <a:off x="1760" y="950"/>
                <a:ext cx="18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67" name="Rectangle 149"/>
              <p:cNvSpPr>
                <a:spLocks noChangeArrowheads="1"/>
              </p:cNvSpPr>
              <p:nvPr/>
            </p:nvSpPr>
            <p:spPr bwMode="auto">
              <a:xfrm>
                <a:off x="1907" y="950"/>
                <a:ext cx="18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68" name="Rectangle 150"/>
              <p:cNvSpPr>
                <a:spLocks noChangeArrowheads="1"/>
              </p:cNvSpPr>
              <p:nvPr/>
            </p:nvSpPr>
            <p:spPr bwMode="auto">
              <a:xfrm>
                <a:off x="2054" y="950"/>
                <a:ext cx="18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69" name="Rectangle 151"/>
              <p:cNvSpPr>
                <a:spLocks noChangeArrowheads="1"/>
              </p:cNvSpPr>
              <p:nvPr/>
            </p:nvSpPr>
            <p:spPr bwMode="auto">
              <a:xfrm>
                <a:off x="2201" y="950"/>
                <a:ext cx="18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70" name="Rectangle 152"/>
              <p:cNvSpPr>
                <a:spLocks noChangeArrowheads="1"/>
              </p:cNvSpPr>
              <p:nvPr/>
            </p:nvSpPr>
            <p:spPr bwMode="auto">
              <a:xfrm>
                <a:off x="2348" y="950"/>
                <a:ext cx="18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71" name="Rectangle 153"/>
              <p:cNvSpPr>
                <a:spLocks noChangeArrowheads="1"/>
              </p:cNvSpPr>
              <p:nvPr/>
            </p:nvSpPr>
            <p:spPr bwMode="auto">
              <a:xfrm>
                <a:off x="2495" y="950"/>
                <a:ext cx="18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72" name="Rectangle 154"/>
              <p:cNvSpPr>
                <a:spLocks noChangeArrowheads="1"/>
              </p:cNvSpPr>
              <p:nvPr/>
            </p:nvSpPr>
            <p:spPr bwMode="auto">
              <a:xfrm>
                <a:off x="2642" y="950"/>
                <a:ext cx="18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73" name="Rectangle 155"/>
              <p:cNvSpPr>
                <a:spLocks noChangeArrowheads="1"/>
              </p:cNvSpPr>
              <p:nvPr/>
            </p:nvSpPr>
            <p:spPr bwMode="auto">
              <a:xfrm>
                <a:off x="2789" y="950"/>
                <a:ext cx="18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74" name="Rectangle 156"/>
              <p:cNvSpPr>
                <a:spLocks noChangeArrowheads="1"/>
              </p:cNvSpPr>
              <p:nvPr/>
            </p:nvSpPr>
            <p:spPr bwMode="auto">
              <a:xfrm>
                <a:off x="2936" y="950"/>
                <a:ext cx="18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75" name="Rectangle 157"/>
              <p:cNvSpPr>
                <a:spLocks noChangeArrowheads="1"/>
              </p:cNvSpPr>
              <p:nvPr/>
            </p:nvSpPr>
            <p:spPr bwMode="auto">
              <a:xfrm>
                <a:off x="3083" y="950"/>
                <a:ext cx="18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76" name="Rectangle 158"/>
              <p:cNvSpPr>
                <a:spLocks noChangeArrowheads="1"/>
              </p:cNvSpPr>
              <p:nvPr/>
            </p:nvSpPr>
            <p:spPr bwMode="auto">
              <a:xfrm>
                <a:off x="3230" y="950"/>
                <a:ext cx="18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77" name="Rectangle 159"/>
              <p:cNvSpPr>
                <a:spLocks noChangeArrowheads="1"/>
              </p:cNvSpPr>
              <p:nvPr/>
            </p:nvSpPr>
            <p:spPr bwMode="auto">
              <a:xfrm>
                <a:off x="3377" y="950"/>
                <a:ext cx="18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78" name="Rectangle 160"/>
              <p:cNvSpPr>
                <a:spLocks noChangeArrowheads="1"/>
              </p:cNvSpPr>
              <p:nvPr/>
            </p:nvSpPr>
            <p:spPr bwMode="auto">
              <a:xfrm>
                <a:off x="3524" y="950"/>
                <a:ext cx="18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79" name="Rectangle 161"/>
              <p:cNvSpPr>
                <a:spLocks noChangeArrowheads="1"/>
              </p:cNvSpPr>
              <p:nvPr/>
            </p:nvSpPr>
            <p:spPr bwMode="auto">
              <a:xfrm>
                <a:off x="3671" y="950"/>
                <a:ext cx="18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80" name="Rectangle 162"/>
              <p:cNvSpPr>
                <a:spLocks noChangeArrowheads="1"/>
              </p:cNvSpPr>
              <p:nvPr/>
            </p:nvSpPr>
            <p:spPr bwMode="auto">
              <a:xfrm>
                <a:off x="3818" y="950"/>
                <a:ext cx="18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81" name="Rectangle 163"/>
              <p:cNvSpPr>
                <a:spLocks noChangeArrowheads="1"/>
              </p:cNvSpPr>
              <p:nvPr/>
            </p:nvSpPr>
            <p:spPr bwMode="auto">
              <a:xfrm>
                <a:off x="3965" y="950"/>
                <a:ext cx="18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82" name="Rectangle 164"/>
              <p:cNvSpPr>
                <a:spLocks noChangeArrowheads="1"/>
              </p:cNvSpPr>
              <p:nvPr/>
            </p:nvSpPr>
            <p:spPr bwMode="auto">
              <a:xfrm>
                <a:off x="4112" y="950"/>
                <a:ext cx="18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83" name="Rectangle 165"/>
              <p:cNvSpPr>
                <a:spLocks noChangeArrowheads="1"/>
              </p:cNvSpPr>
              <p:nvPr/>
            </p:nvSpPr>
            <p:spPr bwMode="auto">
              <a:xfrm>
                <a:off x="4259" y="950"/>
                <a:ext cx="18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84" name="Rectangle 166"/>
              <p:cNvSpPr>
                <a:spLocks noChangeArrowheads="1"/>
              </p:cNvSpPr>
              <p:nvPr/>
            </p:nvSpPr>
            <p:spPr bwMode="auto">
              <a:xfrm>
                <a:off x="4406" y="950"/>
                <a:ext cx="18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85" name="Rectangle 167"/>
              <p:cNvSpPr>
                <a:spLocks noChangeArrowheads="1"/>
              </p:cNvSpPr>
              <p:nvPr/>
            </p:nvSpPr>
            <p:spPr bwMode="auto">
              <a:xfrm>
                <a:off x="4553" y="950"/>
                <a:ext cx="18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86" name="Rectangle 168"/>
              <p:cNvSpPr>
                <a:spLocks noChangeArrowheads="1"/>
              </p:cNvSpPr>
              <p:nvPr/>
            </p:nvSpPr>
            <p:spPr bwMode="auto">
              <a:xfrm>
                <a:off x="4700" y="950"/>
                <a:ext cx="18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87" name="Rectangle 169"/>
              <p:cNvSpPr>
                <a:spLocks noChangeArrowheads="1"/>
              </p:cNvSpPr>
              <p:nvPr/>
            </p:nvSpPr>
            <p:spPr bwMode="auto">
              <a:xfrm>
                <a:off x="1796" y="950"/>
                <a:ext cx="19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88" name="Rectangle 170"/>
              <p:cNvSpPr>
                <a:spLocks noChangeArrowheads="1"/>
              </p:cNvSpPr>
              <p:nvPr/>
            </p:nvSpPr>
            <p:spPr bwMode="auto">
              <a:xfrm>
                <a:off x="1943" y="950"/>
                <a:ext cx="19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89" name="Rectangle 171"/>
              <p:cNvSpPr>
                <a:spLocks noChangeArrowheads="1"/>
              </p:cNvSpPr>
              <p:nvPr/>
            </p:nvSpPr>
            <p:spPr bwMode="auto">
              <a:xfrm>
                <a:off x="2090" y="950"/>
                <a:ext cx="19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90" name="Rectangle 172"/>
              <p:cNvSpPr>
                <a:spLocks noChangeArrowheads="1"/>
              </p:cNvSpPr>
              <p:nvPr/>
            </p:nvSpPr>
            <p:spPr bwMode="auto">
              <a:xfrm>
                <a:off x="2237" y="950"/>
                <a:ext cx="19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91" name="Rectangle 173"/>
              <p:cNvSpPr>
                <a:spLocks noChangeArrowheads="1"/>
              </p:cNvSpPr>
              <p:nvPr/>
            </p:nvSpPr>
            <p:spPr bwMode="auto">
              <a:xfrm>
                <a:off x="2384" y="950"/>
                <a:ext cx="19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92" name="Rectangle 174"/>
              <p:cNvSpPr>
                <a:spLocks noChangeArrowheads="1"/>
              </p:cNvSpPr>
              <p:nvPr/>
            </p:nvSpPr>
            <p:spPr bwMode="auto">
              <a:xfrm>
                <a:off x="2531" y="950"/>
                <a:ext cx="19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93" name="Rectangle 175"/>
              <p:cNvSpPr>
                <a:spLocks noChangeArrowheads="1"/>
              </p:cNvSpPr>
              <p:nvPr/>
            </p:nvSpPr>
            <p:spPr bwMode="auto">
              <a:xfrm>
                <a:off x="2678" y="950"/>
                <a:ext cx="19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94" name="Rectangle 176"/>
              <p:cNvSpPr>
                <a:spLocks noChangeArrowheads="1"/>
              </p:cNvSpPr>
              <p:nvPr/>
            </p:nvSpPr>
            <p:spPr bwMode="auto">
              <a:xfrm>
                <a:off x="2825" y="950"/>
                <a:ext cx="19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95" name="Rectangle 177"/>
              <p:cNvSpPr>
                <a:spLocks noChangeArrowheads="1"/>
              </p:cNvSpPr>
              <p:nvPr/>
            </p:nvSpPr>
            <p:spPr bwMode="auto">
              <a:xfrm>
                <a:off x="2972" y="950"/>
                <a:ext cx="19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96" name="Rectangle 178"/>
              <p:cNvSpPr>
                <a:spLocks noChangeArrowheads="1"/>
              </p:cNvSpPr>
              <p:nvPr/>
            </p:nvSpPr>
            <p:spPr bwMode="auto">
              <a:xfrm>
                <a:off x="3119" y="950"/>
                <a:ext cx="19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97" name="Rectangle 179"/>
              <p:cNvSpPr>
                <a:spLocks noChangeArrowheads="1"/>
              </p:cNvSpPr>
              <p:nvPr/>
            </p:nvSpPr>
            <p:spPr bwMode="auto">
              <a:xfrm>
                <a:off x="3266" y="950"/>
                <a:ext cx="19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98" name="Rectangle 180"/>
              <p:cNvSpPr>
                <a:spLocks noChangeArrowheads="1"/>
              </p:cNvSpPr>
              <p:nvPr/>
            </p:nvSpPr>
            <p:spPr bwMode="auto">
              <a:xfrm>
                <a:off x="3413" y="950"/>
                <a:ext cx="19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599" name="Rectangle 181"/>
              <p:cNvSpPr>
                <a:spLocks noChangeArrowheads="1"/>
              </p:cNvSpPr>
              <p:nvPr/>
            </p:nvSpPr>
            <p:spPr bwMode="auto">
              <a:xfrm>
                <a:off x="3560" y="950"/>
                <a:ext cx="19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600" name="Rectangle 182"/>
              <p:cNvSpPr>
                <a:spLocks noChangeArrowheads="1"/>
              </p:cNvSpPr>
              <p:nvPr/>
            </p:nvSpPr>
            <p:spPr bwMode="auto">
              <a:xfrm>
                <a:off x="3707" y="950"/>
                <a:ext cx="19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601" name="Rectangle 183"/>
              <p:cNvSpPr>
                <a:spLocks noChangeArrowheads="1"/>
              </p:cNvSpPr>
              <p:nvPr/>
            </p:nvSpPr>
            <p:spPr bwMode="auto">
              <a:xfrm>
                <a:off x="3854" y="950"/>
                <a:ext cx="19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602" name="Rectangle 184"/>
              <p:cNvSpPr>
                <a:spLocks noChangeArrowheads="1"/>
              </p:cNvSpPr>
              <p:nvPr/>
            </p:nvSpPr>
            <p:spPr bwMode="auto">
              <a:xfrm>
                <a:off x="4001" y="950"/>
                <a:ext cx="19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603" name="Rectangle 185"/>
              <p:cNvSpPr>
                <a:spLocks noChangeArrowheads="1"/>
              </p:cNvSpPr>
              <p:nvPr/>
            </p:nvSpPr>
            <p:spPr bwMode="auto">
              <a:xfrm>
                <a:off x="4148" y="950"/>
                <a:ext cx="19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604" name="Rectangle 186"/>
              <p:cNvSpPr>
                <a:spLocks noChangeArrowheads="1"/>
              </p:cNvSpPr>
              <p:nvPr/>
            </p:nvSpPr>
            <p:spPr bwMode="auto">
              <a:xfrm>
                <a:off x="4295" y="950"/>
                <a:ext cx="19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605" name="Rectangle 187"/>
              <p:cNvSpPr>
                <a:spLocks noChangeArrowheads="1"/>
              </p:cNvSpPr>
              <p:nvPr/>
            </p:nvSpPr>
            <p:spPr bwMode="auto">
              <a:xfrm>
                <a:off x="4442" y="950"/>
                <a:ext cx="19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606" name="Rectangle 188"/>
              <p:cNvSpPr>
                <a:spLocks noChangeArrowheads="1"/>
              </p:cNvSpPr>
              <p:nvPr/>
            </p:nvSpPr>
            <p:spPr bwMode="auto">
              <a:xfrm>
                <a:off x="4589" y="950"/>
                <a:ext cx="19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607" name="Rectangle 189"/>
              <p:cNvSpPr>
                <a:spLocks noChangeArrowheads="1"/>
              </p:cNvSpPr>
              <p:nvPr/>
            </p:nvSpPr>
            <p:spPr bwMode="auto">
              <a:xfrm>
                <a:off x="4736" y="950"/>
                <a:ext cx="19" cy="12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608" name="Rectangle 190"/>
              <p:cNvSpPr>
                <a:spLocks noChangeArrowheads="1"/>
              </p:cNvSpPr>
              <p:nvPr/>
            </p:nvSpPr>
            <p:spPr bwMode="auto">
              <a:xfrm>
                <a:off x="1900" y="1673"/>
                <a:ext cx="25" cy="6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609" name="Rectangle 191"/>
              <p:cNvSpPr>
                <a:spLocks noChangeArrowheads="1"/>
              </p:cNvSpPr>
              <p:nvPr/>
            </p:nvSpPr>
            <p:spPr bwMode="auto">
              <a:xfrm>
                <a:off x="1980" y="1673"/>
                <a:ext cx="55" cy="6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610" name="Rectangle 192"/>
              <p:cNvSpPr>
                <a:spLocks noChangeArrowheads="1"/>
              </p:cNvSpPr>
              <p:nvPr/>
            </p:nvSpPr>
            <p:spPr bwMode="auto">
              <a:xfrm>
                <a:off x="2090" y="1673"/>
                <a:ext cx="55" cy="6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611" name="Rectangle 193"/>
              <p:cNvSpPr>
                <a:spLocks noChangeArrowheads="1"/>
              </p:cNvSpPr>
              <p:nvPr/>
            </p:nvSpPr>
            <p:spPr bwMode="auto">
              <a:xfrm>
                <a:off x="2201" y="1673"/>
                <a:ext cx="55" cy="6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612" name="Rectangle 194"/>
              <p:cNvSpPr>
                <a:spLocks noChangeArrowheads="1"/>
              </p:cNvSpPr>
              <p:nvPr/>
            </p:nvSpPr>
            <p:spPr bwMode="auto">
              <a:xfrm>
                <a:off x="2311" y="1673"/>
                <a:ext cx="55" cy="6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613" name="Rectangle 195"/>
              <p:cNvSpPr>
                <a:spLocks noChangeArrowheads="1"/>
              </p:cNvSpPr>
              <p:nvPr/>
            </p:nvSpPr>
            <p:spPr bwMode="auto">
              <a:xfrm>
                <a:off x="2421" y="1673"/>
                <a:ext cx="55" cy="6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614" name="Rectangle 196"/>
              <p:cNvSpPr>
                <a:spLocks noChangeArrowheads="1"/>
              </p:cNvSpPr>
              <p:nvPr/>
            </p:nvSpPr>
            <p:spPr bwMode="auto">
              <a:xfrm>
                <a:off x="2531" y="1673"/>
                <a:ext cx="55" cy="6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615" name="Rectangle 197"/>
              <p:cNvSpPr>
                <a:spLocks noChangeArrowheads="1"/>
              </p:cNvSpPr>
              <p:nvPr/>
            </p:nvSpPr>
            <p:spPr bwMode="auto">
              <a:xfrm>
                <a:off x="2642" y="1673"/>
                <a:ext cx="55" cy="6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616" name="Rectangle 198"/>
              <p:cNvSpPr>
                <a:spLocks noChangeArrowheads="1"/>
              </p:cNvSpPr>
              <p:nvPr/>
            </p:nvSpPr>
            <p:spPr bwMode="auto">
              <a:xfrm>
                <a:off x="2752" y="1673"/>
                <a:ext cx="55" cy="6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617" name="Rectangle 199"/>
              <p:cNvSpPr>
                <a:spLocks noChangeArrowheads="1"/>
              </p:cNvSpPr>
              <p:nvPr/>
            </p:nvSpPr>
            <p:spPr bwMode="auto">
              <a:xfrm>
                <a:off x="2862" y="1673"/>
                <a:ext cx="55" cy="6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618" name="Rectangle 200"/>
              <p:cNvSpPr>
                <a:spLocks noChangeArrowheads="1"/>
              </p:cNvSpPr>
              <p:nvPr/>
            </p:nvSpPr>
            <p:spPr bwMode="auto">
              <a:xfrm>
                <a:off x="2972" y="1673"/>
                <a:ext cx="55" cy="6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619" name="Rectangle 201"/>
              <p:cNvSpPr>
                <a:spLocks noChangeArrowheads="1"/>
              </p:cNvSpPr>
              <p:nvPr/>
            </p:nvSpPr>
            <p:spPr bwMode="auto">
              <a:xfrm>
                <a:off x="3083" y="1673"/>
                <a:ext cx="55" cy="6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620" name="Rectangle 202"/>
              <p:cNvSpPr>
                <a:spLocks noChangeArrowheads="1"/>
              </p:cNvSpPr>
              <p:nvPr/>
            </p:nvSpPr>
            <p:spPr bwMode="auto">
              <a:xfrm>
                <a:off x="3193" y="1673"/>
                <a:ext cx="55" cy="6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621" name="Rectangle 203"/>
              <p:cNvSpPr>
                <a:spLocks noChangeArrowheads="1"/>
              </p:cNvSpPr>
              <p:nvPr/>
            </p:nvSpPr>
            <p:spPr bwMode="auto">
              <a:xfrm>
                <a:off x="3303" y="1673"/>
                <a:ext cx="55" cy="6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3622" name="Rectangle 204"/>
              <p:cNvSpPr>
                <a:spLocks noChangeArrowheads="1"/>
              </p:cNvSpPr>
              <p:nvPr/>
            </p:nvSpPr>
            <p:spPr bwMode="auto">
              <a:xfrm>
                <a:off x="3413" y="1673"/>
                <a:ext cx="55" cy="6"/>
              </a:xfrm>
              <a:prstGeom prst="rect">
                <a:avLst/>
              </a:prstGeom>
              <a:solidFill>
                <a:srgbClr val="366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</p:grpSp>
        <p:sp>
          <p:nvSpPr>
            <p:cNvPr id="53253" name="Rectangle 206"/>
            <p:cNvSpPr>
              <a:spLocks noChangeArrowheads="1"/>
            </p:cNvSpPr>
            <p:nvPr/>
          </p:nvSpPr>
          <p:spPr bwMode="auto">
            <a:xfrm>
              <a:off x="3524" y="1673"/>
              <a:ext cx="5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54" name="Rectangle 207"/>
            <p:cNvSpPr>
              <a:spLocks noChangeArrowheads="1"/>
            </p:cNvSpPr>
            <p:nvPr/>
          </p:nvSpPr>
          <p:spPr bwMode="auto">
            <a:xfrm>
              <a:off x="3634" y="1673"/>
              <a:ext cx="5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55" name="Rectangle 208"/>
            <p:cNvSpPr>
              <a:spLocks noChangeArrowheads="1"/>
            </p:cNvSpPr>
            <p:nvPr/>
          </p:nvSpPr>
          <p:spPr bwMode="auto">
            <a:xfrm>
              <a:off x="3744" y="1673"/>
              <a:ext cx="5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56" name="Rectangle 209"/>
            <p:cNvSpPr>
              <a:spLocks noChangeArrowheads="1"/>
            </p:cNvSpPr>
            <p:nvPr/>
          </p:nvSpPr>
          <p:spPr bwMode="auto">
            <a:xfrm>
              <a:off x="3854" y="1673"/>
              <a:ext cx="5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57" name="Rectangle 210"/>
            <p:cNvSpPr>
              <a:spLocks noChangeArrowheads="1"/>
            </p:cNvSpPr>
            <p:nvPr/>
          </p:nvSpPr>
          <p:spPr bwMode="auto">
            <a:xfrm>
              <a:off x="3965" y="1673"/>
              <a:ext cx="5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58" name="Rectangle 211"/>
            <p:cNvSpPr>
              <a:spLocks noChangeArrowheads="1"/>
            </p:cNvSpPr>
            <p:nvPr/>
          </p:nvSpPr>
          <p:spPr bwMode="auto">
            <a:xfrm>
              <a:off x="4075" y="1673"/>
              <a:ext cx="5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59" name="Rectangle 212"/>
            <p:cNvSpPr>
              <a:spLocks noChangeArrowheads="1"/>
            </p:cNvSpPr>
            <p:nvPr/>
          </p:nvSpPr>
          <p:spPr bwMode="auto">
            <a:xfrm>
              <a:off x="4185" y="1673"/>
              <a:ext cx="5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60" name="Rectangle 213"/>
            <p:cNvSpPr>
              <a:spLocks noChangeArrowheads="1"/>
            </p:cNvSpPr>
            <p:nvPr/>
          </p:nvSpPr>
          <p:spPr bwMode="auto">
            <a:xfrm>
              <a:off x="4295" y="1673"/>
              <a:ext cx="56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61" name="Rectangle 214"/>
            <p:cNvSpPr>
              <a:spLocks noChangeArrowheads="1"/>
            </p:cNvSpPr>
            <p:nvPr/>
          </p:nvSpPr>
          <p:spPr bwMode="auto">
            <a:xfrm>
              <a:off x="4406" y="1673"/>
              <a:ext cx="5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62" name="Rectangle 215"/>
            <p:cNvSpPr>
              <a:spLocks noChangeArrowheads="1"/>
            </p:cNvSpPr>
            <p:nvPr/>
          </p:nvSpPr>
          <p:spPr bwMode="auto">
            <a:xfrm>
              <a:off x="4516" y="1673"/>
              <a:ext cx="5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63" name="Rectangle 216"/>
            <p:cNvSpPr>
              <a:spLocks noChangeArrowheads="1"/>
            </p:cNvSpPr>
            <p:nvPr/>
          </p:nvSpPr>
          <p:spPr bwMode="auto">
            <a:xfrm>
              <a:off x="1943" y="1673"/>
              <a:ext cx="19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64" name="Rectangle 217"/>
            <p:cNvSpPr>
              <a:spLocks noChangeArrowheads="1"/>
            </p:cNvSpPr>
            <p:nvPr/>
          </p:nvSpPr>
          <p:spPr bwMode="auto">
            <a:xfrm>
              <a:off x="2054" y="167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65" name="Rectangle 218"/>
            <p:cNvSpPr>
              <a:spLocks noChangeArrowheads="1"/>
            </p:cNvSpPr>
            <p:nvPr/>
          </p:nvSpPr>
          <p:spPr bwMode="auto">
            <a:xfrm>
              <a:off x="2164" y="167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66" name="Rectangle 219"/>
            <p:cNvSpPr>
              <a:spLocks noChangeArrowheads="1"/>
            </p:cNvSpPr>
            <p:nvPr/>
          </p:nvSpPr>
          <p:spPr bwMode="auto">
            <a:xfrm>
              <a:off x="2274" y="167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67" name="Rectangle 220"/>
            <p:cNvSpPr>
              <a:spLocks noChangeArrowheads="1"/>
            </p:cNvSpPr>
            <p:nvPr/>
          </p:nvSpPr>
          <p:spPr bwMode="auto">
            <a:xfrm>
              <a:off x="2384" y="1673"/>
              <a:ext cx="19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68" name="Rectangle 221"/>
            <p:cNvSpPr>
              <a:spLocks noChangeArrowheads="1"/>
            </p:cNvSpPr>
            <p:nvPr/>
          </p:nvSpPr>
          <p:spPr bwMode="auto">
            <a:xfrm>
              <a:off x="2495" y="167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69" name="Rectangle 222"/>
            <p:cNvSpPr>
              <a:spLocks noChangeArrowheads="1"/>
            </p:cNvSpPr>
            <p:nvPr/>
          </p:nvSpPr>
          <p:spPr bwMode="auto">
            <a:xfrm>
              <a:off x="2605" y="167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70" name="Rectangle 223"/>
            <p:cNvSpPr>
              <a:spLocks noChangeArrowheads="1"/>
            </p:cNvSpPr>
            <p:nvPr/>
          </p:nvSpPr>
          <p:spPr bwMode="auto">
            <a:xfrm>
              <a:off x="2715" y="167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71" name="Rectangle 224"/>
            <p:cNvSpPr>
              <a:spLocks noChangeArrowheads="1"/>
            </p:cNvSpPr>
            <p:nvPr/>
          </p:nvSpPr>
          <p:spPr bwMode="auto">
            <a:xfrm>
              <a:off x="2825" y="1673"/>
              <a:ext cx="19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72" name="Rectangle 225"/>
            <p:cNvSpPr>
              <a:spLocks noChangeArrowheads="1"/>
            </p:cNvSpPr>
            <p:nvPr/>
          </p:nvSpPr>
          <p:spPr bwMode="auto">
            <a:xfrm>
              <a:off x="2936" y="167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73" name="Rectangle 226"/>
            <p:cNvSpPr>
              <a:spLocks noChangeArrowheads="1"/>
            </p:cNvSpPr>
            <p:nvPr/>
          </p:nvSpPr>
          <p:spPr bwMode="auto">
            <a:xfrm>
              <a:off x="3046" y="167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74" name="Rectangle 227"/>
            <p:cNvSpPr>
              <a:spLocks noChangeArrowheads="1"/>
            </p:cNvSpPr>
            <p:nvPr/>
          </p:nvSpPr>
          <p:spPr bwMode="auto">
            <a:xfrm>
              <a:off x="3156" y="167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75" name="Rectangle 228"/>
            <p:cNvSpPr>
              <a:spLocks noChangeArrowheads="1"/>
            </p:cNvSpPr>
            <p:nvPr/>
          </p:nvSpPr>
          <p:spPr bwMode="auto">
            <a:xfrm>
              <a:off x="3266" y="1673"/>
              <a:ext cx="19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76" name="Rectangle 229"/>
            <p:cNvSpPr>
              <a:spLocks noChangeArrowheads="1"/>
            </p:cNvSpPr>
            <p:nvPr/>
          </p:nvSpPr>
          <p:spPr bwMode="auto">
            <a:xfrm>
              <a:off x="3377" y="167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77" name="Rectangle 230"/>
            <p:cNvSpPr>
              <a:spLocks noChangeArrowheads="1"/>
            </p:cNvSpPr>
            <p:nvPr/>
          </p:nvSpPr>
          <p:spPr bwMode="auto">
            <a:xfrm>
              <a:off x="3487" y="167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78" name="Rectangle 231"/>
            <p:cNvSpPr>
              <a:spLocks noChangeArrowheads="1"/>
            </p:cNvSpPr>
            <p:nvPr/>
          </p:nvSpPr>
          <p:spPr bwMode="auto">
            <a:xfrm>
              <a:off x="3597" y="167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79" name="Rectangle 232"/>
            <p:cNvSpPr>
              <a:spLocks noChangeArrowheads="1"/>
            </p:cNvSpPr>
            <p:nvPr/>
          </p:nvSpPr>
          <p:spPr bwMode="auto">
            <a:xfrm>
              <a:off x="3707" y="1673"/>
              <a:ext cx="19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80" name="Rectangle 233"/>
            <p:cNvSpPr>
              <a:spLocks noChangeArrowheads="1"/>
            </p:cNvSpPr>
            <p:nvPr/>
          </p:nvSpPr>
          <p:spPr bwMode="auto">
            <a:xfrm>
              <a:off x="3818" y="167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81" name="Rectangle 234"/>
            <p:cNvSpPr>
              <a:spLocks noChangeArrowheads="1"/>
            </p:cNvSpPr>
            <p:nvPr/>
          </p:nvSpPr>
          <p:spPr bwMode="auto">
            <a:xfrm>
              <a:off x="3928" y="167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82" name="Rectangle 235"/>
            <p:cNvSpPr>
              <a:spLocks noChangeArrowheads="1"/>
            </p:cNvSpPr>
            <p:nvPr/>
          </p:nvSpPr>
          <p:spPr bwMode="auto">
            <a:xfrm>
              <a:off x="4038" y="167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83" name="Rectangle 236"/>
            <p:cNvSpPr>
              <a:spLocks noChangeArrowheads="1"/>
            </p:cNvSpPr>
            <p:nvPr/>
          </p:nvSpPr>
          <p:spPr bwMode="auto">
            <a:xfrm>
              <a:off x="4148" y="1673"/>
              <a:ext cx="19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84" name="Rectangle 237"/>
            <p:cNvSpPr>
              <a:spLocks noChangeArrowheads="1"/>
            </p:cNvSpPr>
            <p:nvPr/>
          </p:nvSpPr>
          <p:spPr bwMode="auto">
            <a:xfrm>
              <a:off x="4259" y="167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85" name="Rectangle 238"/>
            <p:cNvSpPr>
              <a:spLocks noChangeArrowheads="1"/>
            </p:cNvSpPr>
            <p:nvPr/>
          </p:nvSpPr>
          <p:spPr bwMode="auto">
            <a:xfrm>
              <a:off x="4369" y="167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86" name="Rectangle 239"/>
            <p:cNvSpPr>
              <a:spLocks noChangeArrowheads="1"/>
            </p:cNvSpPr>
            <p:nvPr/>
          </p:nvSpPr>
          <p:spPr bwMode="auto">
            <a:xfrm>
              <a:off x="4479" y="1673"/>
              <a:ext cx="19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87" name="Rectangle 240"/>
            <p:cNvSpPr>
              <a:spLocks noChangeArrowheads="1"/>
            </p:cNvSpPr>
            <p:nvPr/>
          </p:nvSpPr>
          <p:spPr bwMode="auto">
            <a:xfrm>
              <a:off x="4589" y="1673"/>
              <a:ext cx="19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88" name="Rectangle 241"/>
            <p:cNvSpPr>
              <a:spLocks noChangeArrowheads="1"/>
            </p:cNvSpPr>
            <p:nvPr/>
          </p:nvSpPr>
          <p:spPr bwMode="auto">
            <a:xfrm>
              <a:off x="1900" y="2163"/>
              <a:ext cx="2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89" name="Rectangle 242"/>
            <p:cNvSpPr>
              <a:spLocks noChangeArrowheads="1"/>
            </p:cNvSpPr>
            <p:nvPr/>
          </p:nvSpPr>
          <p:spPr bwMode="auto">
            <a:xfrm>
              <a:off x="1980" y="2163"/>
              <a:ext cx="5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90" name="Rectangle 243"/>
            <p:cNvSpPr>
              <a:spLocks noChangeArrowheads="1"/>
            </p:cNvSpPr>
            <p:nvPr/>
          </p:nvSpPr>
          <p:spPr bwMode="auto">
            <a:xfrm>
              <a:off x="2090" y="2163"/>
              <a:ext cx="5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91" name="Rectangle 244"/>
            <p:cNvSpPr>
              <a:spLocks noChangeArrowheads="1"/>
            </p:cNvSpPr>
            <p:nvPr/>
          </p:nvSpPr>
          <p:spPr bwMode="auto">
            <a:xfrm>
              <a:off x="2201" y="2163"/>
              <a:ext cx="5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92" name="Rectangle 245"/>
            <p:cNvSpPr>
              <a:spLocks noChangeArrowheads="1"/>
            </p:cNvSpPr>
            <p:nvPr/>
          </p:nvSpPr>
          <p:spPr bwMode="auto">
            <a:xfrm>
              <a:off x="2311" y="2163"/>
              <a:ext cx="5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93" name="Rectangle 246"/>
            <p:cNvSpPr>
              <a:spLocks noChangeArrowheads="1"/>
            </p:cNvSpPr>
            <p:nvPr/>
          </p:nvSpPr>
          <p:spPr bwMode="auto">
            <a:xfrm>
              <a:off x="2421" y="2163"/>
              <a:ext cx="5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94" name="Rectangle 247"/>
            <p:cNvSpPr>
              <a:spLocks noChangeArrowheads="1"/>
            </p:cNvSpPr>
            <p:nvPr/>
          </p:nvSpPr>
          <p:spPr bwMode="auto">
            <a:xfrm>
              <a:off x="2531" y="2163"/>
              <a:ext cx="5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95" name="Rectangle 248"/>
            <p:cNvSpPr>
              <a:spLocks noChangeArrowheads="1"/>
            </p:cNvSpPr>
            <p:nvPr/>
          </p:nvSpPr>
          <p:spPr bwMode="auto">
            <a:xfrm>
              <a:off x="2642" y="2163"/>
              <a:ext cx="5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96" name="Rectangle 249"/>
            <p:cNvSpPr>
              <a:spLocks noChangeArrowheads="1"/>
            </p:cNvSpPr>
            <p:nvPr/>
          </p:nvSpPr>
          <p:spPr bwMode="auto">
            <a:xfrm>
              <a:off x="2752" y="2163"/>
              <a:ext cx="5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97" name="Rectangle 250"/>
            <p:cNvSpPr>
              <a:spLocks noChangeArrowheads="1"/>
            </p:cNvSpPr>
            <p:nvPr/>
          </p:nvSpPr>
          <p:spPr bwMode="auto">
            <a:xfrm>
              <a:off x="2862" y="2163"/>
              <a:ext cx="5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98" name="Rectangle 251"/>
            <p:cNvSpPr>
              <a:spLocks noChangeArrowheads="1"/>
            </p:cNvSpPr>
            <p:nvPr/>
          </p:nvSpPr>
          <p:spPr bwMode="auto">
            <a:xfrm>
              <a:off x="2972" y="2163"/>
              <a:ext cx="5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99" name="Rectangle 252"/>
            <p:cNvSpPr>
              <a:spLocks noChangeArrowheads="1"/>
            </p:cNvSpPr>
            <p:nvPr/>
          </p:nvSpPr>
          <p:spPr bwMode="auto">
            <a:xfrm>
              <a:off x="3083" y="2163"/>
              <a:ext cx="5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00" name="Rectangle 253"/>
            <p:cNvSpPr>
              <a:spLocks noChangeArrowheads="1"/>
            </p:cNvSpPr>
            <p:nvPr/>
          </p:nvSpPr>
          <p:spPr bwMode="auto">
            <a:xfrm>
              <a:off x="3193" y="2163"/>
              <a:ext cx="5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01" name="Rectangle 254"/>
            <p:cNvSpPr>
              <a:spLocks noChangeArrowheads="1"/>
            </p:cNvSpPr>
            <p:nvPr/>
          </p:nvSpPr>
          <p:spPr bwMode="auto">
            <a:xfrm>
              <a:off x="3303" y="2163"/>
              <a:ext cx="5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02" name="Rectangle 255"/>
            <p:cNvSpPr>
              <a:spLocks noChangeArrowheads="1"/>
            </p:cNvSpPr>
            <p:nvPr/>
          </p:nvSpPr>
          <p:spPr bwMode="auto">
            <a:xfrm>
              <a:off x="3413" y="2163"/>
              <a:ext cx="5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03" name="Rectangle 256"/>
            <p:cNvSpPr>
              <a:spLocks noChangeArrowheads="1"/>
            </p:cNvSpPr>
            <p:nvPr/>
          </p:nvSpPr>
          <p:spPr bwMode="auto">
            <a:xfrm>
              <a:off x="3524" y="2163"/>
              <a:ext cx="5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04" name="Rectangle 257"/>
            <p:cNvSpPr>
              <a:spLocks noChangeArrowheads="1"/>
            </p:cNvSpPr>
            <p:nvPr/>
          </p:nvSpPr>
          <p:spPr bwMode="auto">
            <a:xfrm>
              <a:off x="3634" y="2163"/>
              <a:ext cx="5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05" name="Rectangle 258"/>
            <p:cNvSpPr>
              <a:spLocks noChangeArrowheads="1"/>
            </p:cNvSpPr>
            <p:nvPr/>
          </p:nvSpPr>
          <p:spPr bwMode="auto">
            <a:xfrm>
              <a:off x="3744" y="2163"/>
              <a:ext cx="5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06" name="Rectangle 259"/>
            <p:cNvSpPr>
              <a:spLocks noChangeArrowheads="1"/>
            </p:cNvSpPr>
            <p:nvPr/>
          </p:nvSpPr>
          <p:spPr bwMode="auto">
            <a:xfrm>
              <a:off x="3854" y="2163"/>
              <a:ext cx="5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07" name="Rectangle 260"/>
            <p:cNvSpPr>
              <a:spLocks noChangeArrowheads="1"/>
            </p:cNvSpPr>
            <p:nvPr/>
          </p:nvSpPr>
          <p:spPr bwMode="auto">
            <a:xfrm>
              <a:off x="3965" y="2163"/>
              <a:ext cx="5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08" name="Rectangle 261"/>
            <p:cNvSpPr>
              <a:spLocks noChangeArrowheads="1"/>
            </p:cNvSpPr>
            <p:nvPr/>
          </p:nvSpPr>
          <p:spPr bwMode="auto">
            <a:xfrm>
              <a:off x="4075" y="2163"/>
              <a:ext cx="5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09" name="Rectangle 262"/>
            <p:cNvSpPr>
              <a:spLocks noChangeArrowheads="1"/>
            </p:cNvSpPr>
            <p:nvPr/>
          </p:nvSpPr>
          <p:spPr bwMode="auto">
            <a:xfrm>
              <a:off x="4185" y="2163"/>
              <a:ext cx="5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10" name="Rectangle 263"/>
            <p:cNvSpPr>
              <a:spLocks noChangeArrowheads="1"/>
            </p:cNvSpPr>
            <p:nvPr/>
          </p:nvSpPr>
          <p:spPr bwMode="auto">
            <a:xfrm>
              <a:off x="4295" y="2163"/>
              <a:ext cx="56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11" name="Rectangle 264"/>
            <p:cNvSpPr>
              <a:spLocks noChangeArrowheads="1"/>
            </p:cNvSpPr>
            <p:nvPr/>
          </p:nvSpPr>
          <p:spPr bwMode="auto">
            <a:xfrm>
              <a:off x="4406" y="2163"/>
              <a:ext cx="5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12" name="Rectangle 265"/>
            <p:cNvSpPr>
              <a:spLocks noChangeArrowheads="1"/>
            </p:cNvSpPr>
            <p:nvPr/>
          </p:nvSpPr>
          <p:spPr bwMode="auto">
            <a:xfrm>
              <a:off x="4516" y="2163"/>
              <a:ext cx="55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13" name="Rectangle 266"/>
            <p:cNvSpPr>
              <a:spLocks noChangeArrowheads="1"/>
            </p:cNvSpPr>
            <p:nvPr/>
          </p:nvSpPr>
          <p:spPr bwMode="auto">
            <a:xfrm>
              <a:off x="1943" y="2163"/>
              <a:ext cx="19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14" name="Rectangle 267"/>
            <p:cNvSpPr>
              <a:spLocks noChangeArrowheads="1"/>
            </p:cNvSpPr>
            <p:nvPr/>
          </p:nvSpPr>
          <p:spPr bwMode="auto">
            <a:xfrm>
              <a:off x="2054" y="216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15" name="Rectangle 268"/>
            <p:cNvSpPr>
              <a:spLocks noChangeArrowheads="1"/>
            </p:cNvSpPr>
            <p:nvPr/>
          </p:nvSpPr>
          <p:spPr bwMode="auto">
            <a:xfrm>
              <a:off x="2164" y="216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16" name="Rectangle 269"/>
            <p:cNvSpPr>
              <a:spLocks noChangeArrowheads="1"/>
            </p:cNvSpPr>
            <p:nvPr/>
          </p:nvSpPr>
          <p:spPr bwMode="auto">
            <a:xfrm>
              <a:off x="2274" y="216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17" name="Rectangle 270"/>
            <p:cNvSpPr>
              <a:spLocks noChangeArrowheads="1"/>
            </p:cNvSpPr>
            <p:nvPr/>
          </p:nvSpPr>
          <p:spPr bwMode="auto">
            <a:xfrm>
              <a:off x="2384" y="2163"/>
              <a:ext cx="19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18" name="Rectangle 271"/>
            <p:cNvSpPr>
              <a:spLocks noChangeArrowheads="1"/>
            </p:cNvSpPr>
            <p:nvPr/>
          </p:nvSpPr>
          <p:spPr bwMode="auto">
            <a:xfrm>
              <a:off x="2495" y="216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19" name="Rectangle 272"/>
            <p:cNvSpPr>
              <a:spLocks noChangeArrowheads="1"/>
            </p:cNvSpPr>
            <p:nvPr/>
          </p:nvSpPr>
          <p:spPr bwMode="auto">
            <a:xfrm>
              <a:off x="2605" y="216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20" name="Rectangle 273"/>
            <p:cNvSpPr>
              <a:spLocks noChangeArrowheads="1"/>
            </p:cNvSpPr>
            <p:nvPr/>
          </p:nvSpPr>
          <p:spPr bwMode="auto">
            <a:xfrm>
              <a:off x="2715" y="216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21" name="Rectangle 274"/>
            <p:cNvSpPr>
              <a:spLocks noChangeArrowheads="1"/>
            </p:cNvSpPr>
            <p:nvPr/>
          </p:nvSpPr>
          <p:spPr bwMode="auto">
            <a:xfrm>
              <a:off x="2825" y="2163"/>
              <a:ext cx="19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22" name="Rectangle 275"/>
            <p:cNvSpPr>
              <a:spLocks noChangeArrowheads="1"/>
            </p:cNvSpPr>
            <p:nvPr/>
          </p:nvSpPr>
          <p:spPr bwMode="auto">
            <a:xfrm>
              <a:off x="2936" y="216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23" name="Rectangle 276"/>
            <p:cNvSpPr>
              <a:spLocks noChangeArrowheads="1"/>
            </p:cNvSpPr>
            <p:nvPr/>
          </p:nvSpPr>
          <p:spPr bwMode="auto">
            <a:xfrm>
              <a:off x="3046" y="216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24" name="Rectangle 277"/>
            <p:cNvSpPr>
              <a:spLocks noChangeArrowheads="1"/>
            </p:cNvSpPr>
            <p:nvPr/>
          </p:nvSpPr>
          <p:spPr bwMode="auto">
            <a:xfrm>
              <a:off x="3156" y="216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25" name="Rectangle 278"/>
            <p:cNvSpPr>
              <a:spLocks noChangeArrowheads="1"/>
            </p:cNvSpPr>
            <p:nvPr/>
          </p:nvSpPr>
          <p:spPr bwMode="auto">
            <a:xfrm>
              <a:off x="3266" y="2163"/>
              <a:ext cx="19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26" name="Rectangle 279"/>
            <p:cNvSpPr>
              <a:spLocks noChangeArrowheads="1"/>
            </p:cNvSpPr>
            <p:nvPr/>
          </p:nvSpPr>
          <p:spPr bwMode="auto">
            <a:xfrm>
              <a:off x="3377" y="216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27" name="Rectangle 280"/>
            <p:cNvSpPr>
              <a:spLocks noChangeArrowheads="1"/>
            </p:cNvSpPr>
            <p:nvPr/>
          </p:nvSpPr>
          <p:spPr bwMode="auto">
            <a:xfrm>
              <a:off x="3487" y="216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28" name="Rectangle 281"/>
            <p:cNvSpPr>
              <a:spLocks noChangeArrowheads="1"/>
            </p:cNvSpPr>
            <p:nvPr/>
          </p:nvSpPr>
          <p:spPr bwMode="auto">
            <a:xfrm>
              <a:off x="3597" y="216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29" name="Rectangle 282"/>
            <p:cNvSpPr>
              <a:spLocks noChangeArrowheads="1"/>
            </p:cNvSpPr>
            <p:nvPr/>
          </p:nvSpPr>
          <p:spPr bwMode="auto">
            <a:xfrm>
              <a:off x="3707" y="2163"/>
              <a:ext cx="19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30" name="Rectangle 283"/>
            <p:cNvSpPr>
              <a:spLocks noChangeArrowheads="1"/>
            </p:cNvSpPr>
            <p:nvPr/>
          </p:nvSpPr>
          <p:spPr bwMode="auto">
            <a:xfrm>
              <a:off x="3818" y="216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31" name="Rectangle 284"/>
            <p:cNvSpPr>
              <a:spLocks noChangeArrowheads="1"/>
            </p:cNvSpPr>
            <p:nvPr/>
          </p:nvSpPr>
          <p:spPr bwMode="auto">
            <a:xfrm>
              <a:off x="3928" y="216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32" name="Rectangle 285"/>
            <p:cNvSpPr>
              <a:spLocks noChangeArrowheads="1"/>
            </p:cNvSpPr>
            <p:nvPr/>
          </p:nvSpPr>
          <p:spPr bwMode="auto">
            <a:xfrm>
              <a:off x="4038" y="216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33" name="Rectangle 286"/>
            <p:cNvSpPr>
              <a:spLocks noChangeArrowheads="1"/>
            </p:cNvSpPr>
            <p:nvPr/>
          </p:nvSpPr>
          <p:spPr bwMode="auto">
            <a:xfrm>
              <a:off x="4148" y="2163"/>
              <a:ext cx="19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34" name="Rectangle 287"/>
            <p:cNvSpPr>
              <a:spLocks noChangeArrowheads="1"/>
            </p:cNvSpPr>
            <p:nvPr/>
          </p:nvSpPr>
          <p:spPr bwMode="auto">
            <a:xfrm>
              <a:off x="4259" y="216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35" name="Rectangle 288"/>
            <p:cNvSpPr>
              <a:spLocks noChangeArrowheads="1"/>
            </p:cNvSpPr>
            <p:nvPr/>
          </p:nvSpPr>
          <p:spPr bwMode="auto">
            <a:xfrm>
              <a:off x="4369" y="2163"/>
              <a:ext cx="18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36" name="Rectangle 289"/>
            <p:cNvSpPr>
              <a:spLocks noChangeArrowheads="1"/>
            </p:cNvSpPr>
            <p:nvPr/>
          </p:nvSpPr>
          <p:spPr bwMode="auto">
            <a:xfrm>
              <a:off x="4479" y="2163"/>
              <a:ext cx="19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37" name="Rectangle 290"/>
            <p:cNvSpPr>
              <a:spLocks noChangeArrowheads="1"/>
            </p:cNvSpPr>
            <p:nvPr/>
          </p:nvSpPr>
          <p:spPr bwMode="auto">
            <a:xfrm>
              <a:off x="4589" y="2163"/>
              <a:ext cx="19" cy="6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38" name="Rectangle 291"/>
            <p:cNvSpPr>
              <a:spLocks noChangeArrowheads="1"/>
            </p:cNvSpPr>
            <p:nvPr/>
          </p:nvSpPr>
          <p:spPr bwMode="auto">
            <a:xfrm>
              <a:off x="1704" y="2286"/>
              <a:ext cx="37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39" name="Rectangle 292"/>
            <p:cNvSpPr>
              <a:spLocks noChangeArrowheads="1"/>
            </p:cNvSpPr>
            <p:nvPr/>
          </p:nvSpPr>
          <p:spPr bwMode="auto">
            <a:xfrm>
              <a:off x="1833" y="2286"/>
              <a:ext cx="55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40" name="Rectangle 293"/>
            <p:cNvSpPr>
              <a:spLocks noChangeArrowheads="1"/>
            </p:cNvSpPr>
            <p:nvPr/>
          </p:nvSpPr>
          <p:spPr bwMode="auto">
            <a:xfrm>
              <a:off x="1980" y="2286"/>
              <a:ext cx="55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41" name="Rectangle 294"/>
            <p:cNvSpPr>
              <a:spLocks noChangeArrowheads="1"/>
            </p:cNvSpPr>
            <p:nvPr/>
          </p:nvSpPr>
          <p:spPr bwMode="auto">
            <a:xfrm>
              <a:off x="2127" y="2286"/>
              <a:ext cx="55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42" name="Rectangle 295"/>
            <p:cNvSpPr>
              <a:spLocks noChangeArrowheads="1"/>
            </p:cNvSpPr>
            <p:nvPr/>
          </p:nvSpPr>
          <p:spPr bwMode="auto">
            <a:xfrm>
              <a:off x="2274" y="2286"/>
              <a:ext cx="55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43" name="Rectangle 296"/>
            <p:cNvSpPr>
              <a:spLocks noChangeArrowheads="1"/>
            </p:cNvSpPr>
            <p:nvPr/>
          </p:nvSpPr>
          <p:spPr bwMode="auto">
            <a:xfrm>
              <a:off x="2421" y="2286"/>
              <a:ext cx="55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44" name="Rectangle 297"/>
            <p:cNvSpPr>
              <a:spLocks noChangeArrowheads="1"/>
            </p:cNvSpPr>
            <p:nvPr/>
          </p:nvSpPr>
          <p:spPr bwMode="auto">
            <a:xfrm>
              <a:off x="2568" y="2286"/>
              <a:ext cx="55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45" name="Rectangle 298"/>
            <p:cNvSpPr>
              <a:spLocks noChangeArrowheads="1"/>
            </p:cNvSpPr>
            <p:nvPr/>
          </p:nvSpPr>
          <p:spPr bwMode="auto">
            <a:xfrm>
              <a:off x="2715" y="2286"/>
              <a:ext cx="55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46" name="Rectangle 299"/>
            <p:cNvSpPr>
              <a:spLocks noChangeArrowheads="1"/>
            </p:cNvSpPr>
            <p:nvPr/>
          </p:nvSpPr>
          <p:spPr bwMode="auto">
            <a:xfrm>
              <a:off x="2862" y="2286"/>
              <a:ext cx="55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47" name="Rectangle 300"/>
            <p:cNvSpPr>
              <a:spLocks noChangeArrowheads="1"/>
            </p:cNvSpPr>
            <p:nvPr/>
          </p:nvSpPr>
          <p:spPr bwMode="auto">
            <a:xfrm>
              <a:off x="3009" y="2286"/>
              <a:ext cx="55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48" name="Rectangle 301"/>
            <p:cNvSpPr>
              <a:spLocks noChangeArrowheads="1"/>
            </p:cNvSpPr>
            <p:nvPr/>
          </p:nvSpPr>
          <p:spPr bwMode="auto">
            <a:xfrm>
              <a:off x="3156" y="2286"/>
              <a:ext cx="55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49" name="Rectangle 302"/>
            <p:cNvSpPr>
              <a:spLocks noChangeArrowheads="1"/>
            </p:cNvSpPr>
            <p:nvPr/>
          </p:nvSpPr>
          <p:spPr bwMode="auto">
            <a:xfrm>
              <a:off x="3303" y="2286"/>
              <a:ext cx="55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50" name="Rectangle 303"/>
            <p:cNvSpPr>
              <a:spLocks noChangeArrowheads="1"/>
            </p:cNvSpPr>
            <p:nvPr/>
          </p:nvSpPr>
          <p:spPr bwMode="auto">
            <a:xfrm>
              <a:off x="3450" y="2286"/>
              <a:ext cx="55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51" name="Rectangle 304"/>
            <p:cNvSpPr>
              <a:spLocks noChangeArrowheads="1"/>
            </p:cNvSpPr>
            <p:nvPr/>
          </p:nvSpPr>
          <p:spPr bwMode="auto">
            <a:xfrm>
              <a:off x="3597" y="2286"/>
              <a:ext cx="55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52" name="Rectangle 305"/>
            <p:cNvSpPr>
              <a:spLocks noChangeArrowheads="1"/>
            </p:cNvSpPr>
            <p:nvPr/>
          </p:nvSpPr>
          <p:spPr bwMode="auto">
            <a:xfrm>
              <a:off x="3744" y="2286"/>
              <a:ext cx="55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53" name="Rectangle 306"/>
            <p:cNvSpPr>
              <a:spLocks noChangeArrowheads="1"/>
            </p:cNvSpPr>
            <p:nvPr/>
          </p:nvSpPr>
          <p:spPr bwMode="auto">
            <a:xfrm>
              <a:off x="3891" y="2286"/>
              <a:ext cx="55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54" name="Rectangle 307"/>
            <p:cNvSpPr>
              <a:spLocks noChangeArrowheads="1"/>
            </p:cNvSpPr>
            <p:nvPr/>
          </p:nvSpPr>
          <p:spPr bwMode="auto">
            <a:xfrm>
              <a:off x="4038" y="2286"/>
              <a:ext cx="55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55" name="Rectangle 308"/>
            <p:cNvSpPr>
              <a:spLocks noChangeArrowheads="1"/>
            </p:cNvSpPr>
            <p:nvPr/>
          </p:nvSpPr>
          <p:spPr bwMode="auto">
            <a:xfrm>
              <a:off x="4185" y="2286"/>
              <a:ext cx="55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56" name="Rectangle 309"/>
            <p:cNvSpPr>
              <a:spLocks noChangeArrowheads="1"/>
            </p:cNvSpPr>
            <p:nvPr/>
          </p:nvSpPr>
          <p:spPr bwMode="auto">
            <a:xfrm>
              <a:off x="4332" y="2286"/>
              <a:ext cx="55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57" name="Rectangle 310"/>
            <p:cNvSpPr>
              <a:spLocks noChangeArrowheads="1"/>
            </p:cNvSpPr>
            <p:nvPr/>
          </p:nvSpPr>
          <p:spPr bwMode="auto">
            <a:xfrm>
              <a:off x="4479" y="2286"/>
              <a:ext cx="55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58" name="Rectangle 311"/>
            <p:cNvSpPr>
              <a:spLocks noChangeArrowheads="1"/>
            </p:cNvSpPr>
            <p:nvPr/>
          </p:nvSpPr>
          <p:spPr bwMode="auto">
            <a:xfrm>
              <a:off x="4626" y="2286"/>
              <a:ext cx="55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59" name="Rectangle 312"/>
            <p:cNvSpPr>
              <a:spLocks noChangeArrowheads="1"/>
            </p:cNvSpPr>
            <p:nvPr/>
          </p:nvSpPr>
          <p:spPr bwMode="auto">
            <a:xfrm>
              <a:off x="4773" y="2286"/>
              <a:ext cx="37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60" name="Rectangle 313"/>
            <p:cNvSpPr>
              <a:spLocks noChangeArrowheads="1"/>
            </p:cNvSpPr>
            <p:nvPr/>
          </p:nvSpPr>
          <p:spPr bwMode="auto">
            <a:xfrm>
              <a:off x="1760" y="2286"/>
              <a:ext cx="18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61" name="Rectangle 314"/>
            <p:cNvSpPr>
              <a:spLocks noChangeArrowheads="1"/>
            </p:cNvSpPr>
            <p:nvPr/>
          </p:nvSpPr>
          <p:spPr bwMode="auto">
            <a:xfrm>
              <a:off x="1907" y="2286"/>
              <a:ext cx="18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62" name="Rectangle 315"/>
            <p:cNvSpPr>
              <a:spLocks noChangeArrowheads="1"/>
            </p:cNvSpPr>
            <p:nvPr/>
          </p:nvSpPr>
          <p:spPr bwMode="auto">
            <a:xfrm>
              <a:off x="2054" y="2286"/>
              <a:ext cx="18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63" name="Rectangle 316"/>
            <p:cNvSpPr>
              <a:spLocks noChangeArrowheads="1"/>
            </p:cNvSpPr>
            <p:nvPr/>
          </p:nvSpPr>
          <p:spPr bwMode="auto">
            <a:xfrm>
              <a:off x="2201" y="2286"/>
              <a:ext cx="18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64" name="Rectangle 317"/>
            <p:cNvSpPr>
              <a:spLocks noChangeArrowheads="1"/>
            </p:cNvSpPr>
            <p:nvPr/>
          </p:nvSpPr>
          <p:spPr bwMode="auto">
            <a:xfrm>
              <a:off x="2348" y="2286"/>
              <a:ext cx="18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65" name="Rectangle 318"/>
            <p:cNvSpPr>
              <a:spLocks noChangeArrowheads="1"/>
            </p:cNvSpPr>
            <p:nvPr/>
          </p:nvSpPr>
          <p:spPr bwMode="auto">
            <a:xfrm>
              <a:off x="2495" y="2286"/>
              <a:ext cx="18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66" name="Rectangle 319"/>
            <p:cNvSpPr>
              <a:spLocks noChangeArrowheads="1"/>
            </p:cNvSpPr>
            <p:nvPr/>
          </p:nvSpPr>
          <p:spPr bwMode="auto">
            <a:xfrm>
              <a:off x="2642" y="2286"/>
              <a:ext cx="18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67" name="Rectangle 320"/>
            <p:cNvSpPr>
              <a:spLocks noChangeArrowheads="1"/>
            </p:cNvSpPr>
            <p:nvPr/>
          </p:nvSpPr>
          <p:spPr bwMode="auto">
            <a:xfrm>
              <a:off x="2789" y="2286"/>
              <a:ext cx="18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68" name="Rectangle 321"/>
            <p:cNvSpPr>
              <a:spLocks noChangeArrowheads="1"/>
            </p:cNvSpPr>
            <p:nvPr/>
          </p:nvSpPr>
          <p:spPr bwMode="auto">
            <a:xfrm>
              <a:off x="2936" y="2286"/>
              <a:ext cx="18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69" name="Rectangle 322"/>
            <p:cNvSpPr>
              <a:spLocks noChangeArrowheads="1"/>
            </p:cNvSpPr>
            <p:nvPr/>
          </p:nvSpPr>
          <p:spPr bwMode="auto">
            <a:xfrm>
              <a:off x="3083" y="2286"/>
              <a:ext cx="18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70" name="Rectangle 323"/>
            <p:cNvSpPr>
              <a:spLocks noChangeArrowheads="1"/>
            </p:cNvSpPr>
            <p:nvPr/>
          </p:nvSpPr>
          <p:spPr bwMode="auto">
            <a:xfrm>
              <a:off x="3230" y="2286"/>
              <a:ext cx="18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71" name="Rectangle 324"/>
            <p:cNvSpPr>
              <a:spLocks noChangeArrowheads="1"/>
            </p:cNvSpPr>
            <p:nvPr/>
          </p:nvSpPr>
          <p:spPr bwMode="auto">
            <a:xfrm>
              <a:off x="3377" y="2286"/>
              <a:ext cx="18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72" name="Rectangle 325"/>
            <p:cNvSpPr>
              <a:spLocks noChangeArrowheads="1"/>
            </p:cNvSpPr>
            <p:nvPr/>
          </p:nvSpPr>
          <p:spPr bwMode="auto">
            <a:xfrm>
              <a:off x="3524" y="2286"/>
              <a:ext cx="18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73" name="Rectangle 326"/>
            <p:cNvSpPr>
              <a:spLocks noChangeArrowheads="1"/>
            </p:cNvSpPr>
            <p:nvPr/>
          </p:nvSpPr>
          <p:spPr bwMode="auto">
            <a:xfrm>
              <a:off x="3671" y="2286"/>
              <a:ext cx="18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74" name="Rectangle 327"/>
            <p:cNvSpPr>
              <a:spLocks noChangeArrowheads="1"/>
            </p:cNvSpPr>
            <p:nvPr/>
          </p:nvSpPr>
          <p:spPr bwMode="auto">
            <a:xfrm>
              <a:off x="3818" y="2286"/>
              <a:ext cx="18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75" name="Rectangle 328"/>
            <p:cNvSpPr>
              <a:spLocks noChangeArrowheads="1"/>
            </p:cNvSpPr>
            <p:nvPr/>
          </p:nvSpPr>
          <p:spPr bwMode="auto">
            <a:xfrm>
              <a:off x="3965" y="2286"/>
              <a:ext cx="18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76" name="Rectangle 329"/>
            <p:cNvSpPr>
              <a:spLocks noChangeArrowheads="1"/>
            </p:cNvSpPr>
            <p:nvPr/>
          </p:nvSpPr>
          <p:spPr bwMode="auto">
            <a:xfrm>
              <a:off x="4112" y="2286"/>
              <a:ext cx="18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77" name="Rectangle 330"/>
            <p:cNvSpPr>
              <a:spLocks noChangeArrowheads="1"/>
            </p:cNvSpPr>
            <p:nvPr/>
          </p:nvSpPr>
          <p:spPr bwMode="auto">
            <a:xfrm>
              <a:off x="4259" y="2286"/>
              <a:ext cx="18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78" name="Rectangle 331"/>
            <p:cNvSpPr>
              <a:spLocks noChangeArrowheads="1"/>
            </p:cNvSpPr>
            <p:nvPr/>
          </p:nvSpPr>
          <p:spPr bwMode="auto">
            <a:xfrm>
              <a:off x="4406" y="2286"/>
              <a:ext cx="18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79" name="Rectangle 332"/>
            <p:cNvSpPr>
              <a:spLocks noChangeArrowheads="1"/>
            </p:cNvSpPr>
            <p:nvPr/>
          </p:nvSpPr>
          <p:spPr bwMode="auto">
            <a:xfrm>
              <a:off x="4553" y="2286"/>
              <a:ext cx="18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80" name="Rectangle 333"/>
            <p:cNvSpPr>
              <a:spLocks noChangeArrowheads="1"/>
            </p:cNvSpPr>
            <p:nvPr/>
          </p:nvSpPr>
          <p:spPr bwMode="auto">
            <a:xfrm>
              <a:off x="4700" y="2286"/>
              <a:ext cx="18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81" name="Rectangle 334"/>
            <p:cNvSpPr>
              <a:spLocks noChangeArrowheads="1"/>
            </p:cNvSpPr>
            <p:nvPr/>
          </p:nvSpPr>
          <p:spPr bwMode="auto">
            <a:xfrm>
              <a:off x="1796" y="2286"/>
              <a:ext cx="19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82" name="Rectangle 335"/>
            <p:cNvSpPr>
              <a:spLocks noChangeArrowheads="1"/>
            </p:cNvSpPr>
            <p:nvPr/>
          </p:nvSpPr>
          <p:spPr bwMode="auto">
            <a:xfrm>
              <a:off x="1943" y="2286"/>
              <a:ext cx="19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83" name="Rectangle 336"/>
            <p:cNvSpPr>
              <a:spLocks noChangeArrowheads="1"/>
            </p:cNvSpPr>
            <p:nvPr/>
          </p:nvSpPr>
          <p:spPr bwMode="auto">
            <a:xfrm>
              <a:off x="2090" y="2286"/>
              <a:ext cx="19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84" name="Rectangle 337"/>
            <p:cNvSpPr>
              <a:spLocks noChangeArrowheads="1"/>
            </p:cNvSpPr>
            <p:nvPr/>
          </p:nvSpPr>
          <p:spPr bwMode="auto">
            <a:xfrm>
              <a:off x="2237" y="2286"/>
              <a:ext cx="19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85" name="Rectangle 338"/>
            <p:cNvSpPr>
              <a:spLocks noChangeArrowheads="1"/>
            </p:cNvSpPr>
            <p:nvPr/>
          </p:nvSpPr>
          <p:spPr bwMode="auto">
            <a:xfrm>
              <a:off x="2384" y="2286"/>
              <a:ext cx="19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86" name="Rectangle 339"/>
            <p:cNvSpPr>
              <a:spLocks noChangeArrowheads="1"/>
            </p:cNvSpPr>
            <p:nvPr/>
          </p:nvSpPr>
          <p:spPr bwMode="auto">
            <a:xfrm>
              <a:off x="2531" y="2286"/>
              <a:ext cx="19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87" name="Rectangle 340"/>
            <p:cNvSpPr>
              <a:spLocks noChangeArrowheads="1"/>
            </p:cNvSpPr>
            <p:nvPr/>
          </p:nvSpPr>
          <p:spPr bwMode="auto">
            <a:xfrm>
              <a:off x="2678" y="2286"/>
              <a:ext cx="19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88" name="Rectangle 341"/>
            <p:cNvSpPr>
              <a:spLocks noChangeArrowheads="1"/>
            </p:cNvSpPr>
            <p:nvPr/>
          </p:nvSpPr>
          <p:spPr bwMode="auto">
            <a:xfrm>
              <a:off x="2825" y="2286"/>
              <a:ext cx="19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89" name="Rectangle 342"/>
            <p:cNvSpPr>
              <a:spLocks noChangeArrowheads="1"/>
            </p:cNvSpPr>
            <p:nvPr/>
          </p:nvSpPr>
          <p:spPr bwMode="auto">
            <a:xfrm>
              <a:off x="2972" y="2286"/>
              <a:ext cx="19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90" name="Rectangle 343"/>
            <p:cNvSpPr>
              <a:spLocks noChangeArrowheads="1"/>
            </p:cNvSpPr>
            <p:nvPr/>
          </p:nvSpPr>
          <p:spPr bwMode="auto">
            <a:xfrm>
              <a:off x="3119" y="2286"/>
              <a:ext cx="19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91" name="Rectangle 344"/>
            <p:cNvSpPr>
              <a:spLocks noChangeArrowheads="1"/>
            </p:cNvSpPr>
            <p:nvPr/>
          </p:nvSpPr>
          <p:spPr bwMode="auto">
            <a:xfrm>
              <a:off x="3266" y="2286"/>
              <a:ext cx="19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92" name="Rectangle 345"/>
            <p:cNvSpPr>
              <a:spLocks noChangeArrowheads="1"/>
            </p:cNvSpPr>
            <p:nvPr/>
          </p:nvSpPr>
          <p:spPr bwMode="auto">
            <a:xfrm>
              <a:off x="3413" y="2286"/>
              <a:ext cx="19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93" name="Rectangle 346"/>
            <p:cNvSpPr>
              <a:spLocks noChangeArrowheads="1"/>
            </p:cNvSpPr>
            <p:nvPr/>
          </p:nvSpPr>
          <p:spPr bwMode="auto">
            <a:xfrm>
              <a:off x="3560" y="2286"/>
              <a:ext cx="19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94" name="Rectangle 347"/>
            <p:cNvSpPr>
              <a:spLocks noChangeArrowheads="1"/>
            </p:cNvSpPr>
            <p:nvPr/>
          </p:nvSpPr>
          <p:spPr bwMode="auto">
            <a:xfrm>
              <a:off x="3707" y="2286"/>
              <a:ext cx="19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95" name="Rectangle 348"/>
            <p:cNvSpPr>
              <a:spLocks noChangeArrowheads="1"/>
            </p:cNvSpPr>
            <p:nvPr/>
          </p:nvSpPr>
          <p:spPr bwMode="auto">
            <a:xfrm>
              <a:off x="3854" y="2286"/>
              <a:ext cx="19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96" name="Rectangle 349"/>
            <p:cNvSpPr>
              <a:spLocks noChangeArrowheads="1"/>
            </p:cNvSpPr>
            <p:nvPr/>
          </p:nvSpPr>
          <p:spPr bwMode="auto">
            <a:xfrm>
              <a:off x="4001" y="2286"/>
              <a:ext cx="19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97" name="Rectangle 350"/>
            <p:cNvSpPr>
              <a:spLocks noChangeArrowheads="1"/>
            </p:cNvSpPr>
            <p:nvPr/>
          </p:nvSpPr>
          <p:spPr bwMode="auto">
            <a:xfrm>
              <a:off x="4148" y="2286"/>
              <a:ext cx="19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98" name="Rectangle 351"/>
            <p:cNvSpPr>
              <a:spLocks noChangeArrowheads="1"/>
            </p:cNvSpPr>
            <p:nvPr/>
          </p:nvSpPr>
          <p:spPr bwMode="auto">
            <a:xfrm>
              <a:off x="4295" y="2286"/>
              <a:ext cx="19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399" name="Rectangle 352"/>
            <p:cNvSpPr>
              <a:spLocks noChangeArrowheads="1"/>
            </p:cNvSpPr>
            <p:nvPr/>
          </p:nvSpPr>
          <p:spPr bwMode="auto">
            <a:xfrm>
              <a:off x="4442" y="2286"/>
              <a:ext cx="19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400" name="Rectangle 353"/>
            <p:cNvSpPr>
              <a:spLocks noChangeArrowheads="1"/>
            </p:cNvSpPr>
            <p:nvPr/>
          </p:nvSpPr>
          <p:spPr bwMode="auto">
            <a:xfrm>
              <a:off x="4589" y="2286"/>
              <a:ext cx="19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401" name="Rectangle 354"/>
            <p:cNvSpPr>
              <a:spLocks noChangeArrowheads="1"/>
            </p:cNvSpPr>
            <p:nvPr/>
          </p:nvSpPr>
          <p:spPr bwMode="auto">
            <a:xfrm>
              <a:off x="4736" y="2286"/>
              <a:ext cx="19" cy="12"/>
            </a:xfrm>
            <a:prstGeom prst="rect">
              <a:avLst/>
            </a:prstGeom>
            <a:solidFill>
              <a:srgbClr val="366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402" name="Line 355"/>
            <p:cNvSpPr>
              <a:spLocks noChangeShapeType="1"/>
            </p:cNvSpPr>
            <p:nvPr/>
          </p:nvSpPr>
          <p:spPr bwMode="auto">
            <a:xfrm>
              <a:off x="1900" y="2414"/>
              <a:ext cx="271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403" name="Rectangle 356"/>
            <p:cNvSpPr>
              <a:spLocks noChangeArrowheads="1"/>
            </p:cNvSpPr>
            <p:nvPr/>
          </p:nvSpPr>
          <p:spPr bwMode="auto">
            <a:xfrm>
              <a:off x="1900" y="2414"/>
              <a:ext cx="2714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404" name="Line 357"/>
            <p:cNvSpPr>
              <a:spLocks noChangeShapeType="1"/>
            </p:cNvSpPr>
            <p:nvPr/>
          </p:nvSpPr>
          <p:spPr bwMode="auto">
            <a:xfrm>
              <a:off x="1900" y="3150"/>
              <a:ext cx="271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405" name="Rectangle 358"/>
            <p:cNvSpPr>
              <a:spLocks noChangeArrowheads="1"/>
            </p:cNvSpPr>
            <p:nvPr/>
          </p:nvSpPr>
          <p:spPr bwMode="auto">
            <a:xfrm>
              <a:off x="1900" y="3150"/>
              <a:ext cx="2714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406" name="Line 359"/>
            <p:cNvSpPr>
              <a:spLocks noChangeShapeType="1"/>
            </p:cNvSpPr>
            <p:nvPr/>
          </p:nvSpPr>
          <p:spPr bwMode="auto">
            <a:xfrm>
              <a:off x="663" y="4314"/>
              <a:ext cx="453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407" name="Rectangle 360"/>
            <p:cNvSpPr>
              <a:spLocks noChangeArrowheads="1"/>
            </p:cNvSpPr>
            <p:nvPr/>
          </p:nvSpPr>
          <p:spPr bwMode="auto">
            <a:xfrm>
              <a:off x="663" y="4314"/>
              <a:ext cx="4539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408" name="Freeform 361"/>
            <p:cNvSpPr>
              <a:spLocks noEditPoints="1"/>
            </p:cNvSpPr>
            <p:nvPr/>
          </p:nvSpPr>
          <p:spPr bwMode="auto">
            <a:xfrm>
              <a:off x="3484" y="702"/>
              <a:ext cx="1127" cy="253"/>
            </a:xfrm>
            <a:custGeom>
              <a:avLst/>
              <a:gdLst>
                <a:gd name="T0" fmla="*/ 0 w 2944"/>
                <a:gd name="T1" fmla="*/ 16 h 661"/>
                <a:gd name="T2" fmla="*/ 2 w 2944"/>
                <a:gd name="T3" fmla="*/ 10 h 661"/>
                <a:gd name="T4" fmla="*/ 6 w 2944"/>
                <a:gd name="T5" fmla="*/ 5 h 661"/>
                <a:gd name="T6" fmla="*/ 11 w 2944"/>
                <a:gd name="T7" fmla="*/ 1 h 661"/>
                <a:gd name="T8" fmla="*/ 17 w 2944"/>
                <a:gd name="T9" fmla="*/ 0 h 661"/>
                <a:gd name="T10" fmla="*/ 180 w 2944"/>
                <a:gd name="T11" fmla="*/ 0 h 661"/>
                <a:gd name="T12" fmla="*/ 415 w 2944"/>
                <a:gd name="T13" fmla="*/ 0 h 661"/>
                <a:gd name="T14" fmla="*/ 422 w 2944"/>
                <a:gd name="T15" fmla="*/ 2 h 661"/>
                <a:gd name="T16" fmla="*/ 427 w 2944"/>
                <a:gd name="T17" fmla="*/ 6 h 661"/>
                <a:gd name="T18" fmla="*/ 430 w 2944"/>
                <a:gd name="T19" fmla="*/ 11 h 661"/>
                <a:gd name="T20" fmla="*/ 431 w 2944"/>
                <a:gd name="T21" fmla="*/ 17 h 661"/>
                <a:gd name="T22" fmla="*/ 431 w 2944"/>
                <a:gd name="T23" fmla="*/ 70 h 661"/>
                <a:gd name="T24" fmla="*/ 430 w 2944"/>
                <a:gd name="T25" fmla="*/ 76 h 661"/>
                <a:gd name="T26" fmla="*/ 427 w 2944"/>
                <a:gd name="T27" fmla="*/ 82 h 661"/>
                <a:gd name="T28" fmla="*/ 422 w 2944"/>
                <a:gd name="T29" fmla="*/ 85 h 661"/>
                <a:gd name="T30" fmla="*/ 415 w 2944"/>
                <a:gd name="T31" fmla="*/ 87 h 661"/>
                <a:gd name="T32" fmla="*/ 180 w 2944"/>
                <a:gd name="T33" fmla="*/ 87 h 661"/>
                <a:gd name="T34" fmla="*/ 128 w 2944"/>
                <a:gd name="T35" fmla="*/ 97 h 661"/>
                <a:gd name="T36" fmla="*/ 74 w 2944"/>
                <a:gd name="T37" fmla="*/ 87 h 661"/>
                <a:gd name="T38" fmla="*/ 17 w 2944"/>
                <a:gd name="T39" fmla="*/ 87 h 661"/>
                <a:gd name="T40" fmla="*/ 11 w 2944"/>
                <a:gd name="T41" fmla="*/ 86 h 661"/>
                <a:gd name="T42" fmla="*/ 6 w 2944"/>
                <a:gd name="T43" fmla="*/ 82 h 661"/>
                <a:gd name="T44" fmla="*/ 2 w 2944"/>
                <a:gd name="T45" fmla="*/ 77 h 661"/>
                <a:gd name="T46" fmla="*/ 0 w 2944"/>
                <a:gd name="T47" fmla="*/ 71 h 661"/>
                <a:gd name="T48" fmla="*/ 0 w 2944"/>
                <a:gd name="T49" fmla="*/ 50 h 661"/>
                <a:gd name="T50" fmla="*/ 7 w 2944"/>
                <a:gd name="T51" fmla="*/ 50 h 661"/>
                <a:gd name="T52" fmla="*/ 7 w 2944"/>
                <a:gd name="T53" fmla="*/ 69 h 661"/>
                <a:gd name="T54" fmla="*/ 8 w 2944"/>
                <a:gd name="T55" fmla="*/ 73 h 661"/>
                <a:gd name="T56" fmla="*/ 10 w 2944"/>
                <a:gd name="T57" fmla="*/ 77 h 661"/>
                <a:gd name="T58" fmla="*/ 13 w 2944"/>
                <a:gd name="T59" fmla="*/ 79 h 661"/>
                <a:gd name="T60" fmla="*/ 17 w 2944"/>
                <a:gd name="T61" fmla="*/ 80 h 661"/>
                <a:gd name="T62" fmla="*/ 75 w 2944"/>
                <a:gd name="T63" fmla="*/ 80 h 661"/>
                <a:gd name="T64" fmla="*/ 127 w 2944"/>
                <a:gd name="T65" fmla="*/ 90 h 661"/>
                <a:gd name="T66" fmla="*/ 180 w 2944"/>
                <a:gd name="T67" fmla="*/ 80 h 661"/>
                <a:gd name="T68" fmla="*/ 414 w 2944"/>
                <a:gd name="T69" fmla="*/ 80 h 661"/>
                <a:gd name="T70" fmla="*/ 418 w 2944"/>
                <a:gd name="T71" fmla="*/ 79 h 661"/>
                <a:gd name="T72" fmla="*/ 421 w 2944"/>
                <a:gd name="T73" fmla="*/ 77 h 661"/>
                <a:gd name="T74" fmla="*/ 423 w 2944"/>
                <a:gd name="T75" fmla="*/ 75 h 661"/>
                <a:gd name="T76" fmla="*/ 425 w 2944"/>
                <a:gd name="T77" fmla="*/ 70 h 661"/>
                <a:gd name="T78" fmla="*/ 425 w 2944"/>
                <a:gd name="T79" fmla="*/ 17 h 661"/>
                <a:gd name="T80" fmla="*/ 423 w 2944"/>
                <a:gd name="T81" fmla="*/ 13 h 661"/>
                <a:gd name="T82" fmla="*/ 421 w 2944"/>
                <a:gd name="T83" fmla="*/ 10 h 661"/>
                <a:gd name="T84" fmla="*/ 418 w 2944"/>
                <a:gd name="T85" fmla="*/ 8 h 661"/>
                <a:gd name="T86" fmla="*/ 414 w 2944"/>
                <a:gd name="T87" fmla="*/ 7 h 661"/>
                <a:gd name="T88" fmla="*/ 180 w 2944"/>
                <a:gd name="T89" fmla="*/ 7 h 661"/>
                <a:gd name="T90" fmla="*/ 17 w 2944"/>
                <a:gd name="T91" fmla="*/ 7 h 661"/>
                <a:gd name="T92" fmla="*/ 13 w 2944"/>
                <a:gd name="T93" fmla="*/ 8 h 661"/>
                <a:gd name="T94" fmla="*/ 10 w 2944"/>
                <a:gd name="T95" fmla="*/ 10 h 661"/>
                <a:gd name="T96" fmla="*/ 8 w 2944"/>
                <a:gd name="T97" fmla="*/ 14 h 661"/>
                <a:gd name="T98" fmla="*/ 7 w 2944"/>
                <a:gd name="T99" fmla="*/ 18 h 661"/>
                <a:gd name="T100" fmla="*/ 7 w 2944"/>
                <a:gd name="T101" fmla="*/ 50 h 661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944" h="661">
                  <a:moveTo>
                    <a:pt x="0" y="115"/>
                  </a:moveTo>
                  <a:cubicBezTo>
                    <a:pt x="0" y="114"/>
                    <a:pt x="1" y="112"/>
                    <a:pt x="1" y="111"/>
                  </a:cubicBezTo>
                  <a:lnTo>
                    <a:pt x="8" y="76"/>
                  </a:lnTo>
                  <a:cubicBezTo>
                    <a:pt x="9" y="73"/>
                    <a:pt x="10" y="70"/>
                    <a:pt x="12" y="67"/>
                  </a:cubicBezTo>
                  <a:lnTo>
                    <a:pt x="32" y="38"/>
                  </a:lnTo>
                  <a:cubicBezTo>
                    <a:pt x="33" y="35"/>
                    <a:pt x="35" y="33"/>
                    <a:pt x="38" y="32"/>
                  </a:cubicBezTo>
                  <a:lnTo>
                    <a:pt x="67" y="12"/>
                  </a:lnTo>
                  <a:cubicBezTo>
                    <a:pt x="70" y="10"/>
                    <a:pt x="73" y="9"/>
                    <a:pt x="76" y="8"/>
                  </a:cubicBezTo>
                  <a:lnTo>
                    <a:pt x="111" y="1"/>
                  </a:lnTo>
                  <a:cubicBezTo>
                    <a:pt x="112" y="1"/>
                    <a:pt x="114" y="0"/>
                    <a:pt x="115" y="0"/>
                  </a:cubicBezTo>
                  <a:lnTo>
                    <a:pt x="507" y="0"/>
                  </a:lnTo>
                  <a:lnTo>
                    <a:pt x="1231" y="0"/>
                  </a:lnTo>
                  <a:lnTo>
                    <a:pt x="2830" y="0"/>
                  </a:lnTo>
                  <a:cubicBezTo>
                    <a:pt x="2832" y="0"/>
                    <a:pt x="2834" y="1"/>
                    <a:pt x="2835" y="1"/>
                  </a:cubicBezTo>
                  <a:lnTo>
                    <a:pt x="2870" y="8"/>
                  </a:lnTo>
                  <a:cubicBezTo>
                    <a:pt x="2873" y="9"/>
                    <a:pt x="2876" y="10"/>
                    <a:pt x="2879" y="12"/>
                  </a:cubicBezTo>
                  <a:lnTo>
                    <a:pt x="2908" y="32"/>
                  </a:lnTo>
                  <a:cubicBezTo>
                    <a:pt x="2911" y="33"/>
                    <a:pt x="2913" y="36"/>
                    <a:pt x="2915" y="38"/>
                  </a:cubicBezTo>
                  <a:lnTo>
                    <a:pt x="2934" y="67"/>
                  </a:lnTo>
                  <a:cubicBezTo>
                    <a:pt x="2935" y="70"/>
                    <a:pt x="2936" y="73"/>
                    <a:pt x="2937" y="76"/>
                  </a:cubicBezTo>
                  <a:lnTo>
                    <a:pt x="2944" y="111"/>
                  </a:lnTo>
                  <a:cubicBezTo>
                    <a:pt x="2944" y="112"/>
                    <a:pt x="2944" y="114"/>
                    <a:pt x="2944" y="115"/>
                  </a:cubicBezTo>
                  <a:lnTo>
                    <a:pt x="2944" y="342"/>
                  </a:lnTo>
                  <a:lnTo>
                    <a:pt x="2944" y="478"/>
                  </a:lnTo>
                  <a:cubicBezTo>
                    <a:pt x="2944" y="480"/>
                    <a:pt x="2944" y="482"/>
                    <a:pt x="2944" y="483"/>
                  </a:cubicBezTo>
                  <a:lnTo>
                    <a:pt x="2937" y="518"/>
                  </a:lnTo>
                  <a:cubicBezTo>
                    <a:pt x="2936" y="521"/>
                    <a:pt x="2935" y="524"/>
                    <a:pt x="2934" y="527"/>
                  </a:cubicBezTo>
                  <a:lnTo>
                    <a:pt x="2915" y="556"/>
                  </a:lnTo>
                  <a:cubicBezTo>
                    <a:pt x="2913" y="558"/>
                    <a:pt x="2910" y="561"/>
                    <a:pt x="2908" y="563"/>
                  </a:cubicBezTo>
                  <a:lnTo>
                    <a:pt x="2879" y="582"/>
                  </a:lnTo>
                  <a:cubicBezTo>
                    <a:pt x="2876" y="583"/>
                    <a:pt x="2873" y="584"/>
                    <a:pt x="2870" y="585"/>
                  </a:cubicBezTo>
                  <a:lnTo>
                    <a:pt x="2835" y="592"/>
                  </a:lnTo>
                  <a:cubicBezTo>
                    <a:pt x="2834" y="592"/>
                    <a:pt x="2832" y="592"/>
                    <a:pt x="2830" y="592"/>
                  </a:cubicBezTo>
                  <a:lnTo>
                    <a:pt x="1231" y="592"/>
                  </a:lnTo>
                  <a:lnTo>
                    <a:pt x="1236" y="592"/>
                  </a:lnTo>
                  <a:lnTo>
                    <a:pt x="874" y="660"/>
                  </a:lnTo>
                  <a:cubicBezTo>
                    <a:pt x="871" y="661"/>
                    <a:pt x="868" y="661"/>
                    <a:pt x="865" y="660"/>
                  </a:cubicBezTo>
                  <a:lnTo>
                    <a:pt x="503" y="592"/>
                  </a:lnTo>
                  <a:lnTo>
                    <a:pt x="507" y="592"/>
                  </a:lnTo>
                  <a:lnTo>
                    <a:pt x="115" y="592"/>
                  </a:lnTo>
                  <a:cubicBezTo>
                    <a:pt x="114" y="592"/>
                    <a:pt x="112" y="592"/>
                    <a:pt x="111" y="592"/>
                  </a:cubicBezTo>
                  <a:lnTo>
                    <a:pt x="76" y="585"/>
                  </a:lnTo>
                  <a:cubicBezTo>
                    <a:pt x="73" y="584"/>
                    <a:pt x="70" y="583"/>
                    <a:pt x="67" y="582"/>
                  </a:cubicBezTo>
                  <a:lnTo>
                    <a:pt x="38" y="563"/>
                  </a:lnTo>
                  <a:cubicBezTo>
                    <a:pt x="36" y="561"/>
                    <a:pt x="33" y="559"/>
                    <a:pt x="32" y="556"/>
                  </a:cubicBezTo>
                  <a:lnTo>
                    <a:pt x="12" y="527"/>
                  </a:lnTo>
                  <a:cubicBezTo>
                    <a:pt x="10" y="524"/>
                    <a:pt x="9" y="521"/>
                    <a:pt x="8" y="518"/>
                  </a:cubicBezTo>
                  <a:lnTo>
                    <a:pt x="1" y="483"/>
                  </a:lnTo>
                  <a:cubicBezTo>
                    <a:pt x="1" y="482"/>
                    <a:pt x="0" y="480"/>
                    <a:pt x="0" y="478"/>
                  </a:cubicBezTo>
                  <a:lnTo>
                    <a:pt x="0" y="342"/>
                  </a:lnTo>
                  <a:lnTo>
                    <a:pt x="0" y="115"/>
                  </a:lnTo>
                  <a:close/>
                  <a:moveTo>
                    <a:pt x="48" y="342"/>
                  </a:moveTo>
                  <a:lnTo>
                    <a:pt x="48" y="478"/>
                  </a:lnTo>
                  <a:lnTo>
                    <a:pt x="48" y="474"/>
                  </a:lnTo>
                  <a:lnTo>
                    <a:pt x="55" y="509"/>
                  </a:lnTo>
                  <a:lnTo>
                    <a:pt x="51" y="500"/>
                  </a:lnTo>
                  <a:lnTo>
                    <a:pt x="71" y="529"/>
                  </a:lnTo>
                  <a:lnTo>
                    <a:pt x="65" y="522"/>
                  </a:lnTo>
                  <a:lnTo>
                    <a:pt x="94" y="541"/>
                  </a:lnTo>
                  <a:lnTo>
                    <a:pt x="85" y="538"/>
                  </a:lnTo>
                  <a:lnTo>
                    <a:pt x="120" y="545"/>
                  </a:lnTo>
                  <a:lnTo>
                    <a:pt x="115" y="544"/>
                  </a:lnTo>
                  <a:lnTo>
                    <a:pt x="507" y="544"/>
                  </a:lnTo>
                  <a:cubicBezTo>
                    <a:pt x="509" y="544"/>
                    <a:pt x="510" y="545"/>
                    <a:pt x="512" y="545"/>
                  </a:cubicBezTo>
                  <a:lnTo>
                    <a:pt x="874" y="613"/>
                  </a:lnTo>
                  <a:lnTo>
                    <a:pt x="865" y="613"/>
                  </a:lnTo>
                  <a:lnTo>
                    <a:pt x="1227" y="545"/>
                  </a:lnTo>
                  <a:cubicBezTo>
                    <a:pt x="1228" y="545"/>
                    <a:pt x="1230" y="544"/>
                    <a:pt x="1231" y="544"/>
                  </a:cubicBezTo>
                  <a:lnTo>
                    <a:pt x="2830" y="544"/>
                  </a:lnTo>
                  <a:lnTo>
                    <a:pt x="2826" y="545"/>
                  </a:lnTo>
                  <a:lnTo>
                    <a:pt x="2861" y="538"/>
                  </a:lnTo>
                  <a:lnTo>
                    <a:pt x="2852" y="541"/>
                  </a:lnTo>
                  <a:lnTo>
                    <a:pt x="2881" y="522"/>
                  </a:lnTo>
                  <a:lnTo>
                    <a:pt x="2874" y="529"/>
                  </a:lnTo>
                  <a:lnTo>
                    <a:pt x="2893" y="500"/>
                  </a:lnTo>
                  <a:lnTo>
                    <a:pt x="2890" y="509"/>
                  </a:lnTo>
                  <a:lnTo>
                    <a:pt x="2897" y="474"/>
                  </a:lnTo>
                  <a:lnTo>
                    <a:pt x="2896" y="478"/>
                  </a:lnTo>
                  <a:lnTo>
                    <a:pt x="2896" y="342"/>
                  </a:lnTo>
                  <a:lnTo>
                    <a:pt x="2896" y="115"/>
                  </a:lnTo>
                  <a:lnTo>
                    <a:pt x="2897" y="120"/>
                  </a:lnTo>
                  <a:lnTo>
                    <a:pt x="2890" y="85"/>
                  </a:lnTo>
                  <a:lnTo>
                    <a:pt x="2893" y="94"/>
                  </a:lnTo>
                  <a:lnTo>
                    <a:pt x="2874" y="65"/>
                  </a:lnTo>
                  <a:lnTo>
                    <a:pt x="2881" y="71"/>
                  </a:lnTo>
                  <a:lnTo>
                    <a:pt x="2852" y="51"/>
                  </a:lnTo>
                  <a:lnTo>
                    <a:pt x="2861" y="55"/>
                  </a:lnTo>
                  <a:lnTo>
                    <a:pt x="2826" y="48"/>
                  </a:lnTo>
                  <a:lnTo>
                    <a:pt x="2830" y="48"/>
                  </a:lnTo>
                  <a:lnTo>
                    <a:pt x="1231" y="48"/>
                  </a:lnTo>
                  <a:lnTo>
                    <a:pt x="507" y="48"/>
                  </a:lnTo>
                  <a:lnTo>
                    <a:pt x="115" y="48"/>
                  </a:lnTo>
                  <a:lnTo>
                    <a:pt x="120" y="48"/>
                  </a:lnTo>
                  <a:lnTo>
                    <a:pt x="85" y="55"/>
                  </a:lnTo>
                  <a:lnTo>
                    <a:pt x="94" y="51"/>
                  </a:lnTo>
                  <a:lnTo>
                    <a:pt x="65" y="71"/>
                  </a:lnTo>
                  <a:lnTo>
                    <a:pt x="71" y="65"/>
                  </a:lnTo>
                  <a:lnTo>
                    <a:pt x="51" y="94"/>
                  </a:lnTo>
                  <a:lnTo>
                    <a:pt x="55" y="85"/>
                  </a:lnTo>
                  <a:lnTo>
                    <a:pt x="48" y="120"/>
                  </a:lnTo>
                  <a:lnTo>
                    <a:pt x="48" y="115"/>
                  </a:lnTo>
                  <a:lnTo>
                    <a:pt x="48" y="342"/>
                  </a:lnTo>
                  <a:close/>
                </a:path>
              </a:pathLst>
            </a:custGeom>
            <a:solidFill>
              <a:srgbClr val="9BBB59"/>
            </a:solidFill>
            <a:ln w="0" cap="flat">
              <a:solidFill>
                <a:srgbClr val="9BBB5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53409" name="Freeform 362"/>
            <p:cNvSpPr>
              <a:spLocks noEditPoints="1"/>
            </p:cNvSpPr>
            <p:nvPr/>
          </p:nvSpPr>
          <p:spPr bwMode="auto">
            <a:xfrm>
              <a:off x="1695" y="1020"/>
              <a:ext cx="1287" cy="601"/>
            </a:xfrm>
            <a:custGeom>
              <a:avLst/>
              <a:gdLst>
                <a:gd name="T0" fmla="*/ 2 w 3361"/>
                <a:gd name="T1" fmla="*/ 103 h 1568"/>
                <a:gd name="T2" fmla="*/ 5 w 3361"/>
                <a:gd name="T3" fmla="*/ 91 h 1568"/>
                <a:gd name="T4" fmla="*/ 20 w 3361"/>
                <a:gd name="T5" fmla="*/ 69 h 1568"/>
                <a:gd name="T6" fmla="*/ 57 w 3361"/>
                <a:gd name="T7" fmla="*/ 41 h 1568"/>
                <a:gd name="T8" fmla="*/ 110 w 3361"/>
                <a:gd name="T9" fmla="*/ 20 h 1568"/>
                <a:gd name="T10" fmla="*/ 173 w 3361"/>
                <a:gd name="T11" fmla="*/ 5 h 1568"/>
                <a:gd name="T12" fmla="*/ 246 w 3361"/>
                <a:gd name="T13" fmla="*/ 0 h 1568"/>
                <a:gd name="T14" fmla="*/ 319 w 3361"/>
                <a:gd name="T15" fmla="*/ 5 h 1568"/>
                <a:gd name="T16" fmla="*/ 383 w 3361"/>
                <a:gd name="T17" fmla="*/ 19 h 1568"/>
                <a:gd name="T18" fmla="*/ 435 w 3361"/>
                <a:gd name="T19" fmla="*/ 41 h 1568"/>
                <a:gd name="T20" fmla="*/ 473 w 3361"/>
                <a:gd name="T21" fmla="*/ 69 h 1568"/>
                <a:gd name="T22" fmla="*/ 487 w 3361"/>
                <a:gd name="T23" fmla="*/ 91 h 1568"/>
                <a:gd name="T24" fmla="*/ 491 w 3361"/>
                <a:gd name="T25" fmla="*/ 103 h 1568"/>
                <a:gd name="T26" fmla="*/ 491 w 3361"/>
                <a:gd name="T27" fmla="*/ 127 h 1568"/>
                <a:gd name="T28" fmla="*/ 487 w 3361"/>
                <a:gd name="T29" fmla="*/ 140 h 1568"/>
                <a:gd name="T30" fmla="*/ 473 w 3361"/>
                <a:gd name="T31" fmla="*/ 161 h 1568"/>
                <a:gd name="T32" fmla="*/ 436 w 3361"/>
                <a:gd name="T33" fmla="*/ 189 h 1568"/>
                <a:gd name="T34" fmla="*/ 383 w 3361"/>
                <a:gd name="T35" fmla="*/ 211 h 1568"/>
                <a:gd name="T36" fmla="*/ 319 w 3361"/>
                <a:gd name="T37" fmla="*/ 225 h 1568"/>
                <a:gd name="T38" fmla="*/ 247 w 3361"/>
                <a:gd name="T39" fmla="*/ 230 h 1568"/>
                <a:gd name="T40" fmla="*/ 174 w 3361"/>
                <a:gd name="T41" fmla="*/ 225 h 1568"/>
                <a:gd name="T42" fmla="*/ 110 w 3361"/>
                <a:gd name="T43" fmla="*/ 211 h 1568"/>
                <a:gd name="T44" fmla="*/ 57 w 3361"/>
                <a:gd name="T45" fmla="*/ 189 h 1568"/>
                <a:gd name="T46" fmla="*/ 20 w 3361"/>
                <a:gd name="T47" fmla="*/ 161 h 1568"/>
                <a:gd name="T48" fmla="*/ 5 w 3361"/>
                <a:gd name="T49" fmla="*/ 140 h 1568"/>
                <a:gd name="T50" fmla="*/ 2 w 3361"/>
                <a:gd name="T51" fmla="*/ 127 h 1568"/>
                <a:gd name="T52" fmla="*/ 8 w 3361"/>
                <a:gd name="T53" fmla="*/ 126 h 1568"/>
                <a:gd name="T54" fmla="*/ 18 w 3361"/>
                <a:gd name="T55" fmla="*/ 147 h 1568"/>
                <a:gd name="T56" fmla="*/ 35 w 3361"/>
                <a:gd name="T57" fmla="*/ 166 h 1568"/>
                <a:gd name="T58" fmla="*/ 76 w 3361"/>
                <a:gd name="T59" fmla="*/ 191 h 1568"/>
                <a:gd name="T60" fmla="*/ 131 w 3361"/>
                <a:gd name="T61" fmla="*/ 210 h 1568"/>
                <a:gd name="T62" fmla="*/ 198 w 3361"/>
                <a:gd name="T63" fmla="*/ 221 h 1568"/>
                <a:gd name="T64" fmla="*/ 271 w 3361"/>
                <a:gd name="T65" fmla="*/ 223 h 1568"/>
                <a:gd name="T66" fmla="*/ 340 w 3361"/>
                <a:gd name="T67" fmla="*/ 215 h 1568"/>
                <a:gd name="T68" fmla="*/ 399 w 3361"/>
                <a:gd name="T69" fmla="*/ 198 h 1568"/>
                <a:gd name="T70" fmla="*/ 446 w 3361"/>
                <a:gd name="T71" fmla="*/ 175 h 1568"/>
                <a:gd name="T72" fmla="*/ 476 w 3361"/>
                <a:gd name="T73" fmla="*/ 146 h 1568"/>
                <a:gd name="T74" fmla="*/ 481 w 3361"/>
                <a:gd name="T75" fmla="*/ 136 h 1568"/>
                <a:gd name="T76" fmla="*/ 486 w 3361"/>
                <a:gd name="T77" fmla="*/ 115 h 1568"/>
                <a:gd name="T78" fmla="*/ 485 w 3361"/>
                <a:gd name="T79" fmla="*/ 105 h 1568"/>
                <a:gd name="T80" fmla="*/ 475 w 3361"/>
                <a:gd name="T81" fmla="*/ 84 h 1568"/>
                <a:gd name="T82" fmla="*/ 458 w 3361"/>
                <a:gd name="T83" fmla="*/ 65 h 1568"/>
                <a:gd name="T84" fmla="*/ 417 w 3361"/>
                <a:gd name="T85" fmla="*/ 39 h 1568"/>
                <a:gd name="T86" fmla="*/ 361 w 3361"/>
                <a:gd name="T87" fmla="*/ 21 h 1568"/>
                <a:gd name="T88" fmla="*/ 295 w 3361"/>
                <a:gd name="T89" fmla="*/ 9 h 1568"/>
                <a:gd name="T90" fmla="*/ 222 w 3361"/>
                <a:gd name="T91" fmla="*/ 8 h 1568"/>
                <a:gd name="T92" fmla="*/ 153 w 3361"/>
                <a:gd name="T93" fmla="*/ 16 h 1568"/>
                <a:gd name="T94" fmla="*/ 93 w 3361"/>
                <a:gd name="T95" fmla="*/ 33 h 1568"/>
                <a:gd name="T96" fmla="*/ 47 w 3361"/>
                <a:gd name="T97" fmla="*/ 56 h 1568"/>
                <a:gd name="T98" fmla="*/ 17 w 3361"/>
                <a:gd name="T99" fmla="*/ 84 h 1568"/>
                <a:gd name="T100" fmla="*/ 12 w 3361"/>
                <a:gd name="T101" fmla="*/ 94 h 1568"/>
                <a:gd name="T102" fmla="*/ 7 w 3361"/>
                <a:gd name="T103" fmla="*/ 116 h 156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3361" h="1568">
                  <a:moveTo>
                    <a:pt x="1" y="787"/>
                  </a:moveTo>
                  <a:cubicBezTo>
                    <a:pt x="0" y="785"/>
                    <a:pt x="0" y="784"/>
                    <a:pt x="1" y="782"/>
                  </a:cubicBezTo>
                  <a:lnTo>
                    <a:pt x="10" y="704"/>
                  </a:lnTo>
                  <a:cubicBezTo>
                    <a:pt x="10" y="702"/>
                    <a:pt x="10" y="700"/>
                    <a:pt x="11" y="699"/>
                  </a:cubicBezTo>
                  <a:lnTo>
                    <a:pt x="36" y="624"/>
                  </a:lnTo>
                  <a:cubicBezTo>
                    <a:pt x="36" y="623"/>
                    <a:pt x="37" y="621"/>
                    <a:pt x="37" y="620"/>
                  </a:cubicBezTo>
                  <a:lnTo>
                    <a:pt x="77" y="547"/>
                  </a:lnTo>
                  <a:cubicBezTo>
                    <a:pt x="78" y="546"/>
                    <a:pt x="79" y="545"/>
                    <a:pt x="80" y="543"/>
                  </a:cubicBezTo>
                  <a:lnTo>
                    <a:pt x="136" y="473"/>
                  </a:lnTo>
                  <a:lnTo>
                    <a:pt x="208" y="405"/>
                  </a:lnTo>
                  <a:lnTo>
                    <a:pt x="293" y="340"/>
                  </a:lnTo>
                  <a:lnTo>
                    <a:pt x="390" y="281"/>
                  </a:lnTo>
                  <a:lnTo>
                    <a:pt x="499" y="226"/>
                  </a:lnTo>
                  <a:lnTo>
                    <a:pt x="618" y="176"/>
                  </a:lnTo>
                  <a:lnTo>
                    <a:pt x="747" y="132"/>
                  </a:lnTo>
                  <a:lnTo>
                    <a:pt x="885" y="93"/>
                  </a:lnTo>
                  <a:lnTo>
                    <a:pt x="1031" y="61"/>
                  </a:lnTo>
                  <a:lnTo>
                    <a:pt x="1184" y="35"/>
                  </a:lnTo>
                  <a:lnTo>
                    <a:pt x="1344" y="16"/>
                  </a:lnTo>
                  <a:lnTo>
                    <a:pt x="1510" y="5"/>
                  </a:lnTo>
                  <a:lnTo>
                    <a:pt x="1680" y="0"/>
                  </a:lnTo>
                  <a:lnTo>
                    <a:pt x="1850" y="4"/>
                  </a:lnTo>
                  <a:lnTo>
                    <a:pt x="2016" y="16"/>
                  </a:lnTo>
                  <a:lnTo>
                    <a:pt x="2176" y="35"/>
                  </a:lnTo>
                  <a:lnTo>
                    <a:pt x="2330" y="61"/>
                  </a:lnTo>
                  <a:lnTo>
                    <a:pt x="2476" y="93"/>
                  </a:lnTo>
                  <a:lnTo>
                    <a:pt x="2613" y="131"/>
                  </a:lnTo>
                  <a:lnTo>
                    <a:pt x="2742" y="176"/>
                  </a:lnTo>
                  <a:lnTo>
                    <a:pt x="2861" y="225"/>
                  </a:lnTo>
                  <a:lnTo>
                    <a:pt x="2969" y="280"/>
                  </a:lnTo>
                  <a:lnTo>
                    <a:pt x="3066" y="339"/>
                  </a:lnTo>
                  <a:lnTo>
                    <a:pt x="3151" y="403"/>
                  </a:lnTo>
                  <a:lnTo>
                    <a:pt x="3223" y="471"/>
                  </a:lnTo>
                  <a:lnTo>
                    <a:pt x="3281" y="543"/>
                  </a:lnTo>
                  <a:cubicBezTo>
                    <a:pt x="3282" y="545"/>
                    <a:pt x="3283" y="546"/>
                    <a:pt x="3284" y="547"/>
                  </a:cubicBezTo>
                  <a:lnTo>
                    <a:pt x="3324" y="620"/>
                  </a:lnTo>
                  <a:cubicBezTo>
                    <a:pt x="3324" y="621"/>
                    <a:pt x="3325" y="623"/>
                    <a:pt x="3325" y="624"/>
                  </a:cubicBezTo>
                  <a:lnTo>
                    <a:pt x="3350" y="699"/>
                  </a:lnTo>
                  <a:cubicBezTo>
                    <a:pt x="3351" y="700"/>
                    <a:pt x="3351" y="702"/>
                    <a:pt x="3351" y="704"/>
                  </a:cubicBezTo>
                  <a:lnTo>
                    <a:pt x="3360" y="782"/>
                  </a:lnTo>
                  <a:cubicBezTo>
                    <a:pt x="3361" y="784"/>
                    <a:pt x="3361" y="785"/>
                    <a:pt x="3360" y="787"/>
                  </a:cubicBezTo>
                  <a:lnTo>
                    <a:pt x="3351" y="865"/>
                  </a:lnTo>
                  <a:cubicBezTo>
                    <a:pt x="3351" y="867"/>
                    <a:pt x="3351" y="868"/>
                    <a:pt x="3350" y="870"/>
                  </a:cubicBezTo>
                  <a:lnTo>
                    <a:pt x="3325" y="945"/>
                  </a:lnTo>
                  <a:cubicBezTo>
                    <a:pt x="3325" y="946"/>
                    <a:pt x="3324" y="948"/>
                    <a:pt x="3324" y="949"/>
                  </a:cubicBezTo>
                  <a:lnTo>
                    <a:pt x="3284" y="1022"/>
                  </a:lnTo>
                  <a:cubicBezTo>
                    <a:pt x="3283" y="1023"/>
                    <a:pt x="3282" y="1024"/>
                    <a:pt x="3281" y="1025"/>
                  </a:cubicBezTo>
                  <a:lnTo>
                    <a:pt x="3225" y="1095"/>
                  </a:lnTo>
                  <a:lnTo>
                    <a:pt x="3153" y="1164"/>
                  </a:lnTo>
                  <a:lnTo>
                    <a:pt x="3068" y="1229"/>
                  </a:lnTo>
                  <a:lnTo>
                    <a:pt x="2971" y="1289"/>
                  </a:lnTo>
                  <a:lnTo>
                    <a:pt x="2862" y="1344"/>
                  </a:lnTo>
                  <a:lnTo>
                    <a:pt x="2744" y="1394"/>
                  </a:lnTo>
                  <a:lnTo>
                    <a:pt x="2614" y="1437"/>
                  </a:lnTo>
                  <a:lnTo>
                    <a:pt x="2477" y="1476"/>
                  </a:lnTo>
                  <a:lnTo>
                    <a:pt x="2331" y="1508"/>
                  </a:lnTo>
                  <a:lnTo>
                    <a:pt x="2178" y="1534"/>
                  </a:lnTo>
                  <a:lnTo>
                    <a:pt x="2017" y="1553"/>
                  </a:lnTo>
                  <a:lnTo>
                    <a:pt x="1851" y="1564"/>
                  </a:lnTo>
                  <a:lnTo>
                    <a:pt x="1681" y="1568"/>
                  </a:lnTo>
                  <a:lnTo>
                    <a:pt x="1511" y="1564"/>
                  </a:lnTo>
                  <a:lnTo>
                    <a:pt x="1345" y="1553"/>
                  </a:lnTo>
                  <a:lnTo>
                    <a:pt x="1186" y="1534"/>
                  </a:lnTo>
                  <a:lnTo>
                    <a:pt x="1032" y="1508"/>
                  </a:lnTo>
                  <a:lnTo>
                    <a:pt x="886" y="1476"/>
                  </a:lnTo>
                  <a:lnTo>
                    <a:pt x="748" y="1438"/>
                  </a:lnTo>
                  <a:lnTo>
                    <a:pt x="620" y="1394"/>
                  </a:lnTo>
                  <a:lnTo>
                    <a:pt x="500" y="1345"/>
                  </a:lnTo>
                  <a:lnTo>
                    <a:pt x="392" y="1290"/>
                  </a:lnTo>
                  <a:lnTo>
                    <a:pt x="295" y="1230"/>
                  </a:lnTo>
                  <a:lnTo>
                    <a:pt x="210" y="1166"/>
                  </a:lnTo>
                  <a:lnTo>
                    <a:pt x="138" y="1098"/>
                  </a:lnTo>
                  <a:lnTo>
                    <a:pt x="80" y="1025"/>
                  </a:lnTo>
                  <a:cubicBezTo>
                    <a:pt x="79" y="1024"/>
                    <a:pt x="78" y="1023"/>
                    <a:pt x="77" y="1022"/>
                  </a:cubicBezTo>
                  <a:lnTo>
                    <a:pt x="37" y="949"/>
                  </a:lnTo>
                  <a:cubicBezTo>
                    <a:pt x="37" y="948"/>
                    <a:pt x="36" y="946"/>
                    <a:pt x="36" y="945"/>
                  </a:cubicBezTo>
                  <a:lnTo>
                    <a:pt x="11" y="870"/>
                  </a:lnTo>
                  <a:cubicBezTo>
                    <a:pt x="10" y="868"/>
                    <a:pt x="10" y="867"/>
                    <a:pt x="10" y="865"/>
                  </a:cubicBezTo>
                  <a:lnTo>
                    <a:pt x="1" y="787"/>
                  </a:lnTo>
                  <a:close/>
                  <a:moveTo>
                    <a:pt x="57" y="860"/>
                  </a:moveTo>
                  <a:lnTo>
                    <a:pt x="56" y="855"/>
                  </a:lnTo>
                  <a:lnTo>
                    <a:pt x="81" y="930"/>
                  </a:lnTo>
                  <a:lnTo>
                    <a:pt x="80" y="926"/>
                  </a:lnTo>
                  <a:lnTo>
                    <a:pt x="120" y="999"/>
                  </a:lnTo>
                  <a:lnTo>
                    <a:pt x="117" y="995"/>
                  </a:lnTo>
                  <a:lnTo>
                    <a:pt x="171" y="1063"/>
                  </a:lnTo>
                  <a:lnTo>
                    <a:pt x="239" y="1127"/>
                  </a:lnTo>
                  <a:lnTo>
                    <a:pt x="320" y="1189"/>
                  </a:lnTo>
                  <a:lnTo>
                    <a:pt x="413" y="1247"/>
                  </a:lnTo>
                  <a:lnTo>
                    <a:pt x="519" y="1300"/>
                  </a:lnTo>
                  <a:lnTo>
                    <a:pt x="635" y="1349"/>
                  </a:lnTo>
                  <a:lnTo>
                    <a:pt x="761" y="1391"/>
                  </a:lnTo>
                  <a:lnTo>
                    <a:pt x="897" y="1429"/>
                  </a:lnTo>
                  <a:lnTo>
                    <a:pt x="1041" y="1461"/>
                  </a:lnTo>
                  <a:lnTo>
                    <a:pt x="1191" y="1487"/>
                  </a:lnTo>
                  <a:lnTo>
                    <a:pt x="1348" y="1506"/>
                  </a:lnTo>
                  <a:lnTo>
                    <a:pt x="1512" y="1516"/>
                  </a:lnTo>
                  <a:lnTo>
                    <a:pt x="1680" y="1520"/>
                  </a:lnTo>
                  <a:lnTo>
                    <a:pt x="1848" y="1517"/>
                  </a:lnTo>
                  <a:lnTo>
                    <a:pt x="2012" y="1506"/>
                  </a:lnTo>
                  <a:lnTo>
                    <a:pt x="2169" y="1487"/>
                  </a:lnTo>
                  <a:lnTo>
                    <a:pt x="2320" y="1461"/>
                  </a:lnTo>
                  <a:lnTo>
                    <a:pt x="2464" y="1429"/>
                  </a:lnTo>
                  <a:lnTo>
                    <a:pt x="2599" y="1392"/>
                  </a:lnTo>
                  <a:lnTo>
                    <a:pt x="2725" y="1349"/>
                  </a:lnTo>
                  <a:lnTo>
                    <a:pt x="2841" y="1301"/>
                  </a:lnTo>
                  <a:lnTo>
                    <a:pt x="2946" y="1248"/>
                  </a:lnTo>
                  <a:lnTo>
                    <a:pt x="3039" y="1190"/>
                  </a:lnTo>
                  <a:lnTo>
                    <a:pt x="3120" y="1129"/>
                  </a:lnTo>
                  <a:lnTo>
                    <a:pt x="3188" y="1065"/>
                  </a:lnTo>
                  <a:lnTo>
                    <a:pt x="3244" y="995"/>
                  </a:lnTo>
                  <a:lnTo>
                    <a:pt x="3241" y="999"/>
                  </a:lnTo>
                  <a:lnTo>
                    <a:pt x="3281" y="926"/>
                  </a:lnTo>
                  <a:lnTo>
                    <a:pt x="3280" y="930"/>
                  </a:lnTo>
                  <a:lnTo>
                    <a:pt x="3305" y="855"/>
                  </a:lnTo>
                  <a:lnTo>
                    <a:pt x="3304" y="860"/>
                  </a:lnTo>
                  <a:lnTo>
                    <a:pt x="3313" y="782"/>
                  </a:lnTo>
                  <a:lnTo>
                    <a:pt x="3313" y="787"/>
                  </a:lnTo>
                  <a:lnTo>
                    <a:pt x="3304" y="709"/>
                  </a:lnTo>
                  <a:lnTo>
                    <a:pt x="3305" y="714"/>
                  </a:lnTo>
                  <a:lnTo>
                    <a:pt x="3280" y="639"/>
                  </a:lnTo>
                  <a:lnTo>
                    <a:pt x="3281" y="643"/>
                  </a:lnTo>
                  <a:lnTo>
                    <a:pt x="3241" y="570"/>
                  </a:lnTo>
                  <a:lnTo>
                    <a:pt x="3244" y="573"/>
                  </a:lnTo>
                  <a:lnTo>
                    <a:pt x="3190" y="506"/>
                  </a:lnTo>
                  <a:lnTo>
                    <a:pt x="3122" y="442"/>
                  </a:lnTo>
                  <a:lnTo>
                    <a:pt x="3041" y="380"/>
                  </a:lnTo>
                  <a:lnTo>
                    <a:pt x="2948" y="323"/>
                  </a:lnTo>
                  <a:lnTo>
                    <a:pt x="2842" y="270"/>
                  </a:lnTo>
                  <a:lnTo>
                    <a:pt x="2727" y="221"/>
                  </a:lnTo>
                  <a:lnTo>
                    <a:pt x="2600" y="178"/>
                  </a:lnTo>
                  <a:lnTo>
                    <a:pt x="2465" y="140"/>
                  </a:lnTo>
                  <a:lnTo>
                    <a:pt x="2321" y="108"/>
                  </a:lnTo>
                  <a:lnTo>
                    <a:pt x="2171" y="82"/>
                  </a:lnTo>
                  <a:lnTo>
                    <a:pt x="2013" y="63"/>
                  </a:lnTo>
                  <a:lnTo>
                    <a:pt x="1849" y="52"/>
                  </a:lnTo>
                  <a:lnTo>
                    <a:pt x="1681" y="48"/>
                  </a:lnTo>
                  <a:lnTo>
                    <a:pt x="1513" y="52"/>
                  </a:lnTo>
                  <a:lnTo>
                    <a:pt x="1349" y="63"/>
                  </a:lnTo>
                  <a:lnTo>
                    <a:pt x="1193" y="82"/>
                  </a:lnTo>
                  <a:lnTo>
                    <a:pt x="1042" y="108"/>
                  </a:lnTo>
                  <a:lnTo>
                    <a:pt x="898" y="140"/>
                  </a:lnTo>
                  <a:lnTo>
                    <a:pt x="762" y="177"/>
                  </a:lnTo>
                  <a:lnTo>
                    <a:pt x="637" y="221"/>
                  </a:lnTo>
                  <a:lnTo>
                    <a:pt x="520" y="269"/>
                  </a:lnTo>
                  <a:lnTo>
                    <a:pt x="415" y="322"/>
                  </a:lnTo>
                  <a:lnTo>
                    <a:pt x="322" y="379"/>
                  </a:lnTo>
                  <a:lnTo>
                    <a:pt x="241" y="440"/>
                  </a:lnTo>
                  <a:lnTo>
                    <a:pt x="173" y="503"/>
                  </a:lnTo>
                  <a:lnTo>
                    <a:pt x="117" y="573"/>
                  </a:lnTo>
                  <a:lnTo>
                    <a:pt x="120" y="570"/>
                  </a:lnTo>
                  <a:lnTo>
                    <a:pt x="80" y="643"/>
                  </a:lnTo>
                  <a:lnTo>
                    <a:pt x="81" y="639"/>
                  </a:lnTo>
                  <a:lnTo>
                    <a:pt x="56" y="714"/>
                  </a:lnTo>
                  <a:lnTo>
                    <a:pt x="57" y="709"/>
                  </a:lnTo>
                  <a:lnTo>
                    <a:pt x="48" y="787"/>
                  </a:lnTo>
                  <a:lnTo>
                    <a:pt x="48" y="782"/>
                  </a:lnTo>
                  <a:lnTo>
                    <a:pt x="57" y="860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53410" name="Freeform 363"/>
            <p:cNvSpPr>
              <a:spLocks noEditPoints="1"/>
            </p:cNvSpPr>
            <p:nvPr/>
          </p:nvSpPr>
          <p:spPr bwMode="auto">
            <a:xfrm>
              <a:off x="3490" y="1014"/>
              <a:ext cx="1109" cy="417"/>
            </a:xfrm>
            <a:custGeom>
              <a:avLst/>
              <a:gdLst>
                <a:gd name="T0" fmla="*/ 1 w 2897"/>
                <a:gd name="T1" fmla="*/ 72 h 1088"/>
                <a:gd name="T2" fmla="*/ 5 w 2897"/>
                <a:gd name="T3" fmla="*/ 62 h 1088"/>
                <a:gd name="T4" fmla="*/ 18 w 2897"/>
                <a:gd name="T5" fmla="*/ 48 h 1088"/>
                <a:gd name="T6" fmla="*/ 50 w 2897"/>
                <a:gd name="T7" fmla="*/ 28 h 1088"/>
                <a:gd name="T8" fmla="*/ 95 w 2897"/>
                <a:gd name="T9" fmla="*/ 13 h 1088"/>
                <a:gd name="T10" fmla="*/ 150 w 2897"/>
                <a:gd name="T11" fmla="*/ 3 h 1088"/>
                <a:gd name="T12" fmla="*/ 255 w 2897"/>
                <a:gd name="T13" fmla="*/ 2 h 1088"/>
                <a:gd name="T14" fmla="*/ 312 w 2897"/>
                <a:gd name="T15" fmla="*/ 10 h 1088"/>
                <a:gd name="T16" fmla="*/ 361 w 2897"/>
                <a:gd name="T17" fmla="*/ 23 h 1088"/>
                <a:gd name="T18" fmla="*/ 398 w 2897"/>
                <a:gd name="T19" fmla="*/ 41 h 1088"/>
                <a:gd name="T20" fmla="*/ 415 w 2897"/>
                <a:gd name="T21" fmla="*/ 55 h 1088"/>
                <a:gd name="T22" fmla="*/ 423 w 2897"/>
                <a:gd name="T23" fmla="*/ 71 h 1088"/>
                <a:gd name="T24" fmla="*/ 425 w 2897"/>
                <a:gd name="T25" fmla="*/ 80 h 1088"/>
                <a:gd name="T26" fmla="*/ 420 w 2897"/>
                <a:gd name="T27" fmla="*/ 97 h 1088"/>
                <a:gd name="T28" fmla="*/ 414 w 2897"/>
                <a:gd name="T29" fmla="*/ 105 h 1088"/>
                <a:gd name="T30" fmla="*/ 398 w 2897"/>
                <a:gd name="T31" fmla="*/ 119 h 1088"/>
                <a:gd name="T32" fmla="*/ 361 w 2897"/>
                <a:gd name="T33" fmla="*/ 137 h 1088"/>
                <a:gd name="T34" fmla="*/ 313 w 2897"/>
                <a:gd name="T35" fmla="*/ 151 h 1088"/>
                <a:gd name="T36" fmla="*/ 255 w 2897"/>
                <a:gd name="T37" fmla="*/ 158 h 1088"/>
                <a:gd name="T38" fmla="*/ 150 w 2897"/>
                <a:gd name="T39" fmla="*/ 156 h 1088"/>
                <a:gd name="T40" fmla="*/ 95 w 2897"/>
                <a:gd name="T41" fmla="*/ 147 h 1088"/>
                <a:gd name="T42" fmla="*/ 50 w 2897"/>
                <a:gd name="T43" fmla="*/ 132 h 1088"/>
                <a:gd name="T44" fmla="*/ 18 w 2897"/>
                <a:gd name="T45" fmla="*/ 113 h 1088"/>
                <a:gd name="T46" fmla="*/ 10 w 2897"/>
                <a:gd name="T47" fmla="*/ 105 h 1088"/>
                <a:gd name="T48" fmla="*/ 1 w 2897"/>
                <a:gd name="T49" fmla="*/ 89 h 1088"/>
                <a:gd name="T50" fmla="*/ 8 w 2897"/>
                <a:gd name="T51" fmla="*/ 87 h 1088"/>
                <a:gd name="T52" fmla="*/ 11 w 2897"/>
                <a:gd name="T53" fmla="*/ 94 h 1088"/>
                <a:gd name="T54" fmla="*/ 23 w 2897"/>
                <a:gd name="T55" fmla="*/ 107 h 1088"/>
                <a:gd name="T56" fmla="*/ 41 w 2897"/>
                <a:gd name="T57" fmla="*/ 120 h 1088"/>
                <a:gd name="T58" fmla="*/ 80 w 2897"/>
                <a:gd name="T59" fmla="*/ 136 h 1088"/>
                <a:gd name="T60" fmla="*/ 132 w 2897"/>
                <a:gd name="T61" fmla="*/ 147 h 1088"/>
                <a:gd name="T62" fmla="*/ 212 w 2897"/>
                <a:gd name="T63" fmla="*/ 153 h 1088"/>
                <a:gd name="T64" fmla="*/ 293 w 2897"/>
                <a:gd name="T65" fmla="*/ 147 h 1088"/>
                <a:gd name="T66" fmla="*/ 344 w 2897"/>
                <a:gd name="T67" fmla="*/ 136 h 1088"/>
                <a:gd name="T68" fmla="*/ 384 w 2897"/>
                <a:gd name="T69" fmla="*/ 120 h 1088"/>
                <a:gd name="T70" fmla="*/ 402 w 2897"/>
                <a:gd name="T71" fmla="*/ 107 h 1088"/>
                <a:gd name="T72" fmla="*/ 414 w 2897"/>
                <a:gd name="T73" fmla="*/ 94 h 1088"/>
                <a:gd name="T74" fmla="*/ 416 w 2897"/>
                <a:gd name="T75" fmla="*/ 87 h 1088"/>
                <a:gd name="T76" fmla="*/ 416 w 2897"/>
                <a:gd name="T77" fmla="*/ 73 h 1088"/>
                <a:gd name="T78" fmla="*/ 414 w 2897"/>
                <a:gd name="T79" fmla="*/ 67 h 1088"/>
                <a:gd name="T80" fmla="*/ 402 w 2897"/>
                <a:gd name="T81" fmla="*/ 53 h 1088"/>
                <a:gd name="T82" fmla="*/ 372 w 2897"/>
                <a:gd name="T83" fmla="*/ 34 h 1088"/>
                <a:gd name="T84" fmla="*/ 328 w 2897"/>
                <a:gd name="T85" fmla="*/ 20 h 1088"/>
                <a:gd name="T86" fmla="*/ 274 w 2897"/>
                <a:gd name="T87" fmla="*/ 10 h 1088"/>
                <a:gd name="T88" fmla="*/ 171 w 2897"/>
                <a:gd name="T89" fmla="*/ 9 h 1088"/>
                <a:gd name="T90" fmla="*/ 114 w 2897"/>
                <a:gd name="T91" fmla="*/ 16 h 1088"/>
                <a:gd name="T92" fmla="*/ 66 w 2897"/>
                <a:gd name="T93" fmla="*/ 29 h 1088"/>
                <a:gd name="T94" fmla="*/ 31 w 2897"/>
                <a:gd name="T95" fmla="*/ 46 h 1088"/>
                <a:gd name="T96" fmla="*/ 16 w 2897"/>
                <a:gd name="T97" fmla="*/ 59 h 1088"/>
                <a:gd name="T98" fmla="*/ 8 w 2897"/>
                <a:gd name="T99" fmla="*/ 74 h 1088"/>
                <a:gd name="T100" fmla="*/ 7 w 2897"/>
                <a:gd name="T101" fmla="*/ 79 h 108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897" h="1088">
                  <a:moveTo>
                    <a:pt x="1" y="548"/>
                  </a:moveTo>
                  <a:cubicBezTo>
                    <a:pt x="0" y="546"/>
                    <a:pt x="0" y="543"/>
                    <a:pt x="1" y="541"/>
                  </a:cubicBezTo>
                  <a:lnTo>
                    <a:pt x="8" y="488"/>
                  </a:lnTo>
                  <a:cubicBezTo>
                    <a:pt x="8" y="486"/>
                    <a:pt x="9" y="484"/>
                    <a:pt x="9" y="482"/>
                  </a:cubicBezTo>
                  <a:lnTo>
                    <a:pt x="31" y="430"/>
                  </a:lnTo>
                  <a:cubicBezTo>
                    <a:pt x="32" y="429"/>
                    <a:pt x="33" y="427"/>
                    <a:pt x="34" y="426"/>
                  </a:cubicBezTo>
                  <a:lnTo>
                    <a:pt x="69" y="376"/>
                  </a:lnTo>
                  <a:cubicBezTo>
                    <a:pt x="70" y="374"/>
                    <a:pt x="71" y="373"/>
                    <a:pt x="72" y="372"/>
                  </a:cubicBezTo>
                  <a:lnTo>
                    <a:pt x="120" y="325"/>
                  </a:lnTo>
                  <a:lnTo>
                    <a:pt x="182" y="277"/>
                  </a:lnTo>
                  <a:lnTo>
                    <a:pt x="255" y="233"/>
                  </a:lnTo>
                  <a:lnTo>
                    <a:pt x="339" y="192"/>
                  </a:lnTo>
                  <a:lnTo>
                    <a:pt x="433" y="154"/>
                  </a:lnTo>
                  <a:lnTo>
                    <a:pt x="535" y="121"/>
                  </a:lnTo>
                  <a:lnTo>
                    <a:pt x="646" y="90"/>
                  </a:lnTo>
                  <a:lnTo>
                    <a:pt x="764" y="64"/>
                  </a:lnTo>
                  <a:lnTo>
                    <a:pt x="890" y="42"/>
                  </a:lnTo>
                  <a:lnTo>
                    <a:pt x="1022" y="24"/>
                  </a:lnTo>
                  <a:lnTo>
                    <a:pt x="1159" y="12"/>
                  </a:lnTo>
                  <a:lnTo>
                    <a:pt x="1448" y="0"/>
                  </a:lnTo>
                  <a:lnTo>
                    <a:pt x="1736" y="11"/>
                  </a:lnTo>
                  <a:lnTo>
                    <a:pt x="1875" y="24"/>
                  </a:lnTo>
                  <a:lnTo>
                    <a:pt x="2007" y="42"/>
                  </a:lnTo>
                  <a:lnTo>
                    <a:pt x="2132" y="64"/>
                  </a:lnTo>
                  <a:lnTo>
                    <a:pt x="2250" y="90"/>
                  </a:lnTo>
                  <a:lnTo>
                    <a:pt x="2361" y="120"/>
                  </a:lnTo>
                  <a:lnTo>
                    <a:pt x="2463" y="154"/>
                  </a:lnTo>
                  <a:lnTo>
                    <a:pt x="2556" y="191"/>
                  </a:lnTo>
                  <a:lnTo>
                    <a:pt x="2640" y="232"/>
                  </a:lnTo>
                  <a:lnTo>
                    <a:pt x="2713" y="276"/>
                  </a:lnTo>
                  <a:lnTo>
                    <a:pt x="2775" y="323"/>
                  </a:lnTo>
                  <a:lnTo>
                    <a:pt x="2825" y="372"/>
                  </a:lnTo>
                  <a:cubicBezTo>
                    <a:pt x="2826" y="373"/>
                    <a:pt x="2827" y="374"/>
                    <a:pt x="2828" y="376"/>
                  </a:cubicBezTo>
                  <a:lnTo>
                    <a:pt x="2863" y="426"/>
                  </a:lnTo>
                  <a:cubicBezTo>
                    <a:pt x="2864" y="427"/>
                    <a:pt x="2865" y="429"/>
                    <a:pt x="2866" y="430"/>
                  </a:cubicBezTo>
                  <a:lnTo>
                    <a:pt x="2888" y="482"/>
                  </a:lnTo>
                  <a:cubicBezTo>
                    <a:pt x="2888" y="484"/>
                    <a:pt x="2889" y="486"/>
                    <a:pt x="2889" y="488"/>
                  </a:cubicBezTo>
                  <a:lnTo>
                    <a:pt x="2896" y="541"/>
                  </a:lnTo>
                  <a:cubicBezTo>
                    <a:pt x="2897" y="543"/>
                    <a:pt x="2897" y="546"/>
                    <a:pt x="2896" y="548"/>
                  </a:cubicBezTo>
                  <a:lnTo>
                    <a:pt x="2889" y="601"/>
                  </a:lnTo>
                  <a:cubicBezTo>
                    <a:pt x="2889" y="603"/>
                    <a:pt x="2888" y="605"/>
                    <a:pt x="2888" y="607"/>
                  </a:cubicBezTo>
                  <a:lnTo>
                    <a:pt x="2866" y="659"/>
                  </a:lnTo>
                  <a:cubicBezTo>
                    <a:pt x="2865" y="660"/>
                    <a:pt x="2864" y="662"/>
                    <a:pt x="2863" y="663"/>
                  </a:cubicBezTo>
                  <a:lnTo>
                    <a:pt x="2828" y="713"/>
                  </a:lnTo>
                  <a:cubicBezTo>
                    <a:pt x="2827" y="714"/>
                    <a:pt x="2826" y="715"/>
                    <a:pt x="2825" y="716"/>
                  </a:cubicBezTo>
                  <a:lnTo>
                    <a:pt x="2777" y="764"/>
                  </a:lnTo>
                  <a:cubicBezTo>
                    <a:pt x="2777" y="765"/>
                    <a:pt x="2776" y="766"/>
                    <a:pt x="2775" y="767"/>
                  </a:cubicBezTo>
                  <a:lnTo>
                    <a:pt x="2715" y="812"/>
                  </a:lnTo>
                  <a:lnTo>
                    <a:pt x="2642" y="856"/>
                  </a:lnTo>
                  <a:lnTo>
                    <a:pt x="2558" y="897"/>
                  </a:lnTo>
                  <a:lnTo>
                    <a:pt x="2464" y="935"/>
                  </a:lnTo>
                  <a:lnTo>
                    <a:pt x="2362" y="969"/>
                  </a:lnTo>
                  <a:lnTo>
                    <a:pt x="2251" y="999"/>
                  </a:lnTo>
                  <a:lnTo>
                    <a:pt x="2133" y="1025"/>
                  </a:lnTo>
                  <a:lnTo>
                    <a:pt x="2008" y="1047"/>
                  </a:lnTo>
                  <a:lnTo>
                    <a:pt x="1876" y="1065"/>
                  </a:lnTo>
                  <a:lnTo>
                    <a:pt x="1738" y="1077"/>
                  </a:lnTo>
                  <a:lnTo>
                    <a:pt x="1449" y="1088"/>
                  </a:lnTo>
                  <a:lnTo>
                    <a:pt x="1161" y="1077"/>
                  </a:lnTo>
                  <a:lnTo>
                    <a:pt x="1023" y="1065"/>
                  </a:lnTo>
                  <a:lnTo>
                    <a:pt x="891" y="1047"/>
                  </a:lnTo>
                  <a:lnTo>
                    <a:pt x="765" y="1025"/>
                  </a:lnTo>
                  <a:lnTo>
                    <a:pt x="647" y="999"/>
                  </a:lnTo>
                  <a:lnTo>
                    <a:pt x="536" y="970"/>
                  </a:lnTo>
                  <a:lnTo>
                    <a:pt x="434" y="935"/>
                  </a:lnTo>
                  <a:lnTo>
                    <a:pt x="341" y="898"/>
                  </a:lnTo>
                  <a:lnTo>
                    <a:pt x="257" y="857"/>
                  </a:lnTo>
                  <a:lnTo>
                    <a:pt x="184" y="813"/>
                  </a:lnTo>
                  <a:lnTo>
                    <a:pt x="122" y="767"/>
                  </a:lnTo>
                  <a:cubicBezTo>
                    <a:pt x="121" y="766"/>
                    <a:pt x="120" y="765"/>
                    <a:pt x="119" y="764"/>
                  </a:cubicBezTo>
                  <a:lnTo>
                    <a:pt x="71" y="716"/>
                  </a:lnTo>
                  <a:cubicBezTo>
                    <a:pt x="71" y="715"/>
                    <a:pt x="70" y="714"/>
                    <a:pt x="69" y="713"/>
                  </a:cubicBezTo>
                  <a:lnTo>
                    <a:pt x="34" y="663"/>
                  </a:lnTo>
                  <a:cubicBezTo>
                    <a:pt x="33" y="662"/>
                    <a:pt x="32" y="660"/>
                    <a:pt x="31" y="659"/>
                  </a:cubicBezTo>
                  <a:lnTo>
                    <a:pt x="9" y="607"/>
                  </a:lnTo>
                  <a:cubicBezTo>
                    <a:pt x="9" y="605"/>
                    <a:pt x="8" y="603"/>
                    <a:pt x="8" y="601"/>
                  </a:cubicBezTo>
                  <a:lnTo>
                    <a:pt x="1" y="548"/>
                  </a:lnTo>
                  <a:close/>
                  <a:moveTo>
                    <a:pt x="55" y="594"/>
                  </a:moveTo>
                  <a:lnTo>
                    <a:pt x="54" y="588"/>
                  </a:lnTo>
                  <a:lnTo>
                    <a:pt x="76" y="640"/>
                  </a:lnTo>
                  <a:lnTo>
                    <a:pt x="73" y="636"/>
                  </a:lnTo>
                  <a:lnTo>
                    <a:pt x="108" y="686"/>
                  </a:lnTo>
                  <a:lnTo>
                    <a:pt x="105" y="682"/>
                  </a:lnTo>
                  <a:lnTo>
                    <a:pt x="153" y="730"/>
                  </a:lnTo>
                  <a:lnTo>
                    <a:pt x="151" y="728"/>
                  </a:lnTo>
                  <a:lnTo>
                    <a:pt x="209" y="772"/>
                  </a:lnTo>
                  <a:lnTo>
                    <a:pt x="278" y="814"/>
                  </a:lnTo>
                  <a:lnTo>
                    <a:pt x="358" y="853"/>
                  </a:lnTo>
                  <a:lnTo>
                    <a:pt x="449" y="890"/>
                  </a:lnTo>
                  <a:lnTo>
                    <a:pt x="549" y="923"/>
                  </a:lnTo>
                  <a:lnTo>
                    <a:pt x="658" y="952"/>
                  </a:lnTo>
                  <a:lnTo>
                    <a:pt x="774" y="978"/>
                  </a:lnTo>
                  <a:lnTo>
                    <a:pt x="898" y="1000"/>
                  </a:lnTo>
                  <a:lnTo>
                    <a:pt x="1028" y="1018"/>
                  </a:lnTo>
                  <a:lnTo>
                    <a:pt x="1162" y="1029"/>
                  </a:lnTo>
                  <a:lnTo>
                    <a:pt x="1448" y="1040"/>
                  </a:lnTo>
                  <a:lnTo>
                    <a:pt x="1733" y="1030"/>
                  </a:lnTo>
                  <a:lnTo>
                    <a:pt x="1869" y="1018"/>
                  </a:lnTo>
                  <a:lnTo>
                    <a:pt x="1999" y="1000"/>
                  </a:lnTo>
                  <a:lnTo>
                    <a:pt x="2122" y="978"/>
                  </a:lnTo>
                  <a:lnTo>
                    <a:pt x="2238" y="952"/>
                  </a:lnTo>
                  <a:lnTo>
                    <a:pt x="2347" y="924"/>
                  </a:lnTo>
                  <a:lnTo>
                    <a:pt x="2447" y="890"/>
                  </a:lnTo>
                  <a:lnTo>
                    <a:pt x="2537" y="854"/>
                  </a:lnTo>
                  <a:lnTo>
                    <a:pt x="2617" y="815"/>
                  </a:lnTo>
                  <a:lnTo>
                    <a:pt x="2686" y="773"/>
                  </a:lnTo>
                  <a:lnTo>
                    <a:pt x="2746" y="728"/>
                  </a:lnTo>
                  <a:lnTo>
                    <a:pt x="2743" y="730"/>
                  </a:lnTo>
                  <a:lnTo>
                    <a:pt x="2791" y="682"/>
                  </a:lnTo>
                  <a:lnTo>
                    <a:pt x="2789" y="686"/>
                  </a:lnTo>
                  <a:lnTo>
                    <a:pt x="2824" y="636"/>
                  </a:lnTo>
                  <a:lnTo>
                    <a:pt x="2821" y="640"/>
                  </a:lnTo>
                  <a:lnTo>
                    <a:pt x="2843" y="588"/>
                  </a:lnTo>
                  <a:lnTo>
                    <a:pt x="2842" y="594"/>
                  </a:lnTo>
                  <a:lnTo>
                    <a:pt x="2849" y="541"/>
                  </a:lnTo>
                  <a:lnTo>
                    <a:pt x="2849" y="548"/>
                  </a:lnTo>
                  <a:lnTo>
                    <a:pt x="2842" y="495"/>
                  </a:lnTo>
                  <a:lnTo>
                    <a:pt x="2843" y="501"/>
                  </a:lnTo>
                  <a:lnTo>
                    <a:pt x="2821" y="449"/>
                  </a:lnTo>
                  <a:lnTo>
                    <a:pt x="2824" y="453"/>
                  </a:lnTo>
                  <a:lnTo>
                    <a:pt x="2789" y="403"/>
                  </a:lnTo>
                  <a:lnTo>
                    <a:pt x="2792" y="407"/>
                  </a:lnTo>
                  <a:lnTo>
                    <a:pt x="2746" y="362"/>
                  </a:lnTo>
                  <a:lnTo>
                    <a:pt x="2688" y="317"/>
                  </a:lnTo>
                  <a:lnTo>
                    <a:pt x="2619" y="275"/>
                  </a:lnTo>
                  <a:lnTo>
                    <a:pt x="2539" y="236"/>
                  </a:lnTo>
                  <a:lnTo>
                    <a:pt x="2448" y="199"/>
                  </a:lnTo>
                  <a:lnTo>
                    <a:pt x="2348" y="167"/>
                  </a:lnTo>
                  <a:lnTo>
                    <a:pt x="2239" y="137"/>
                  </a:lnTo>
                  <a:lnTo>
                    <a:pt x="2123" y="111"/>
                  </a:lnTo>
                  <a:lnTo>
                    <a:pt x="2000" y="89"/>
                  </a:lnTo>
                  <a:lnTo>
                    <a:pt x="1870" y="71"/>
                  </a:lnTo>
                  <a:lnTo>
                    <a:pt x="1735" y="59"/>
                  </a:lnTo>
                  <a:lnTo>
                    <a:pt x="1449" y="48"/>
                  </a:lnTo>
                  <a:lnTo>
                    <a:pt x="1164" y="59"/>
                  </a:lnTo>
                  <a:lnTo>
                    <a:pt x="1029" y="71"/>
                  </a:lnTo>
                  <a:lnTo>
                    <a:pt x="899" y="89"/>
                  </a:lnTo>
                  <a:lnTo>
                    <a:pt x="775" y="111"/>
                  </a:lnTo>
                  <a:lnTo>
                    <a:pt x="659" y="137"/>
                  </a:lnTo>
                  <a:lnTo>
                    <a:pt x="550" y="166"/>
                  </a:lnTo>
                  <a:lnTo>
                    <a:pt x="450" y="199"/>
                  </a:lnTo>
                  <a:lnTo>
                    <a:pt x="360" y="235"/>
                  </a:lnTo>
                  <a:lnTo>
                    <a:pt x="280" y="274"/>
                  </a:lnTo>
                  <a:lnTo>
                    <a:pt x="211" y="316"/>
                  </a:lnTo>
                  <a:lnTo>
                    <a:pt x="153" y="360"/>
                  </a:lnTo>
                  <a:lnTo>
                    <a:pt x="105" y="407"/>
                  </a:lnTo>
                  <a:lnTo>
                    <a:pt x="108" y="403"/>
                  </a:lnTo>
                  <a:lnTo>
                    <a:pt x="73" y="453"/>
                  </a:lnTo>
                  <a:lnTo>
                    <a:pt x="76" y="449"/>
                  </a:lnTo>
                  <a:lnTo>
                    <a:pt x="54" y="501"/>
                  </a:lnTo>
                  <a:lnTo>
                    <a:pt x="55" y="495"/>
                  </a:lnTo>
                  <a:lnTo>
                    <a:pt x="48" y="548"/>
                  </a:lnTo>
                  <a:lnTo>
                    <a:pt x="48" y="541"/>
                  </a:lnTo>
                  <a:lnTo>
                    <a:pt x="55" y="594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53411" name="Freeform 364"/>
            <p:cNvSpPr>
              <a:spLocks noEditPoints="1"/>
            </p:cNvSpPr>
            <p:nvPr/>
          </p:nvSpPr>
          <p:spPr bwMode="auto">
            <a:xfrm>
              <a:off x="3490" y="1719"/>
              <a:ext cx="1109" cy="416"/>
            </a:xfrm>
            <a:custGeom>
              <a:avLst/>
              <a:gdLst>
                <a:gd name="T0" fmla="*/ 1 w 2897"/>
                <a:gd name="T1" fmla="*/ 72 h 1088"/>
                <a:gd name="T2" fmla="*/ 5 w 2897"/>
                <a:gd name="T3" fmla="*/ 62 h 1088"/>
                <a:gd name="T4" fmla="*/ 18 w 2897"/>
                <a:gd name="T5" fmla="*/ 47 h 1088"/>
                <a:gd name="T6" fmla="*/ 50 w 2897"/>
                <a:gd name="T7" fmla="*/ 28 h 1088"/>
                <a:gd name="T8" fmla="*/ 95 w 2897"/>
                <a:gd name="T9" fmla="*/ 13 h 1088"/>
                <a:gd name="T10" fmla="*/ 150 w 2897"/>
                <a:gd name="T11" fmla="*/ 3 h 1088"/>
                <a:gd name="T12" fmla="*/ 255 w 2897"/>
                <a:gd name="T13" fmla="*/ 2 h 1088"/>
                <a:gd name="T14" fmla="*/ 312 w 2897"/>
                <a:gd name="T15" fmla="*/ 9 h 1088"/>
                <a:gd name="T16" fmla="*/ 361 w 2897"/>
                <a:gd name="T17" fmla="*/ 23 h 1088"/>
                <a:gd name="T18" fmla="*/ 398 w 2897"/>
                <a:gd name="T19" fmla="*/ 41 h 1088"/>
                <a:gd name="T20" fmla="*/ 415 w 2897"/>
                <a:gd name="T21" fmla="*/ 55 h 1088"/>
                <a:gd name="T22" fmla="*/ 423 w 2897"/>
                <a:gd name="T23" fmla="*/ 70 h 1088"/>
                <a:gd name="T24" fmla="*/ 425 w 2897"/>
                <a:gd name="T25" fmla="*/ 80 h 1088"/>
                <a:gd name="T26" fmla="*/ 420 w 2897"/>
                <a:gd name="T27" fmla="*/ 96 h 1088"/>
                <a:gd name="T28" fmla="*/ 414 w 2897"/>
                <a:gd name="T29" fmla="*/ 105 h 1088"/>
                <a:gd name="T30" fmla="*/ 398 w 2897"/>
                <a:gd name="T31" fmla="*/ 119 h 1088"/>
                <a:gd name="T32" fmla="*/ 361 w 2897"/>
                <a:gd name="T33" fmla="*/ 137 h 1088"/>
                <a:gd name="T34" fmla="*/ 313 w 2897"/>
                <a:gd name="T35" fmla="*/ 150 h 1088"/>
                <a:gd name="T36" fmla="*/ 255 w 2897"/>
                <a:gd name="T37" fmla="*/ 158 h 1088"/>
                <a:gd name="T38" fmla="*/ 150 w 2897"/>
                <a:gd name="T39" fmla="*/ 156 h 1088"/>
                <a:gd name="T40" fmla="*/ 95 w 2897"/>
                <a:gd name="T41" fmla="*/ 146 h 1088"/>
                <a:gd name="T42" fmla="*/ 50 w 2897"/>
                <a:gd name="T43" fmla="*/ 131 h 1088"/>
                <a:gd name="T44" fmla="*/ 18 w 2897"/>
                <a:gd name="T45" fmla="*/ 112 h 1088"/>
                <a:gd name="T46" fmla="*/ 10 w 2897"/>
                <a:gd name="T47" fmla="*/ 104 h 1088"/>
                <a:gd name="T48" fmla="*/ 1 w 2897"/>
                <a:gd name="T49" fmla="*/ 89 h 1088"/>
                <a:gd name="T50" fmla="*/ 8 w 2897"/>
                <a:gd name="T51" fmla="*/ 87 h 1088"/>
                <a:gd name="T52" fmla="*/ 11 w 2897"/>
                <a:gd name="T53" fmla="*/ 93 h 1088"/>
                <a:gd name="T54" fmla="*/ 23 w 2897"/>
                <a:gd name="T55" fmla="*/ 107 h 1088"/>
                <a:gd name="T56" fmla="*/ 41 w 2897"/>
                <a:gd name="T57" fmla="*/ 119 h 1088"/>
                <a:gd name="T58" fmla="*/ 80 w 2897"/>
                <a:gd name="T59" fmla="*/ 135 h 1088"/>
                <a:gd name="T60" fmla="*/ 132 w 2897"/>
                <a:gd name="T61" fmla="*/ 146 h 1088"/>
                <a:gd name="T62" fmla="*/ 212 w 2897"/>
                <a:gd name="T63" fmla="*/ 152 h 1088"/>
                <a:gd name="T64" fmla="*/ 293 w 2897"/>
                <a:gd name="T65" fmla="*/ 146 h 1088"/>
                <a:gd name="T66" fmla="*/ 344 w 2897"/>
                <a:gd name="T67" fmla="*/ 135 h 1088"/>
                <a:gd name="T68" fmla="*/ 384 w 2897"/>
                <a:gd name="T69" fmla="*/ 119 h 1088"/>
                <a:gd name="T70" fmla="*/ 402 w 2897"/>
                <a:gd name="T71" fmla="*/ 107 h 1088"/>
                <a:gd name="T72" fmla="*/ 414 w 2897"/>
                <a:gd name="T73" fmla="*/ 93 h 1088"/>
                <a:gd name="T74" fmla="*/ 416 w 2897"/>
                <a:gd name="T75" fmla="*/ 87 h 1088"/>
                <a:gd name="T76" fmla="*/ 416 w 2897"/>
                <a:gd name="T77" fmla="*/ 72 h 1088"/>
                <a:gd name="T78" fmla="*/ 414 w 2897"/>
                <a:gd name="T79" fmla="*/ 66 h 1088"/>
                <a:gd name="T80" fmla="*/ 402 w 2897"/>
                <a:gd name="T81" fmla="*/ 53 h 1088"/>
                <a:gd name="T82" fmla="*/ 372 w 2897"/>
                <a:gd name="T83" fmla="*/ 34 h 1088"/>
                <a:gd name="T84" fmla="*/ 328 w 2897"/>
                <a:gd name="T85" fmla="*/ 20 h 1088"/>
                <a:gd name="T86" fmla="*/ 274 w 2897"/>
                <a:gd name="T87" fmla="*/ 10 h 1088"/>
                <a:gd name="T88" fmla="*/ 171 w 2897"/>
                <a:gd name="T89" fmla="*/ 9 h 1088"/>
                <a:gd name="T90" fmla="*/ 114 w 2897"/>
                <a:gd name="T91" fmla="*/ 16 h 1088"/>
                <a:gd name="T92" fmla="*/ 66 w 2897"/>
                <a:gd name="T93" fmla="*/ 29 h 1088"/>
                <a:gd name="T94" fmla="*/ 31 w 2897"/>
                <a:gd name="T95" fmla="*/ 46 h 1088"/>
                <a:gd name="T96" fmla="*/ 16 w 2897"/>
                <a:gd name="T97" fmla="*/ 59 h 1088"/>
                <a:gd name="T98" fmla="*/ 8 w 2897"/>
                <a:gd name="T99" fmla="*/ 73 h 1088"/>
                <a:gd name="T100" fmla="*/ 7 w 2897"/>
                <a:gd name="T101" fmla="*/ 79 h 108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897" h="1088">
                  <a:moveTo>
                    <a:pt x="1" y="548"/>
                  </a:moveTo>
                  <a:cubicBezTo>
                    <a:pt x="0" y="546"/>
                    <a:pt x="0" y="543"/>
                    <a:pt x="1" y="541"/>
                  </a:cubicBezTo>
                  <a:lnTo>
                    <a:pt x="8" y="488"/>
                  </a:lnTo>
                  <a:cubicBezTo>
                    <a:pt x="8" y="486"/>
                    <a:pt x="9" y="484"/>
                    <a:pt x="9" y="482"/>
                  </a:cubicBezTo>
                  <a:lnTo>
                    <a:pt x="31" y="430"/>
                  </a:lnTo>
                  <a:cubicBezTo>
                    <a:pt x="32" y="429"/>
                    <a:pt x="33" y="427"/>
                    <a:pt x="34" y="426"/>
                  </a:cubicBezTo>
                  <a:lnTo>
                    <a:pt x="69" y="376"/>
                  </a:lnTo>
                  <a:cubicBezTo>
                    <a:pt x="70" y="374"/>
                    <a:pt x="71" y="373"/>
                    <a:pt x="72" y="372"/>
                  </a:cubicBezTo>
                  <a:lnTo>
                    <a:pt x="120" y="325"/>
                  </a:lnTo>
                  <a:lnTo>
                    <a:pt x="182" y="277"/>
                  </a:lnTo>
                  <a:lnTo>
                    <a:pt x="255" y="233"/>
                  </a:lnTo>
                  <a:lnTo>
                    <a:pt x="339" y="192"/>
                  </a:lnTo>
                  <a:lnTo>
                    <a:pt x="433" y="154"/>
                  </a:lnTo>
                  <a:lnTo>
                    <a:pt x="535" y="121"/>
                  </a:lnTo>
                  <a:lnTo>
                    <a:pt x="646" y="90"/>
                  </a:lnTo>
                  <a:lnTo>
                    <a:pt x="764" y="64"/>
                  </a:lnTo>
                  <a:lnTo>
                    <a:pt x="890" y="42"/>
                  </a:lnTo>
                  <a:lnTo>
                    <a:pt x="1022" y="24"/>
                  </a:lnTo>
                  <a:lnTo>
                    <a:pt x="1159" y="12"/>
                  </a:lnTo>
                  <a:lnTo>
                    <a:pt x="1448" y="0"/>
                  </a:lnTo>
                  <a:lnTo>
                    <a:pt x="1736" y="11"/>
                  </a:lnTo>
                  <a:lnTo>
                    <a:pt x="1875" y="24"/>
                  </a:lnTo>
                  <a:lnTo>
                    <a:pt x="2007" y="42"/>
                  </a:lnTo>
                  <a:lnTo>
                    <a:pt x="2132" y="64"/>
                  </a:lnTo>
                  <a:lnTo>
                    <a:pt x="2250" y="90"/>
                  </a:lnTo>
                  <a:lnTo>
                    <a:pt x="2361" y="120"/>
                  </a:lnTo>
                  <a:lnTo>
                    <a:pt x="2463" y="154"/>
                  </a:lnTo>
                  <a:lnTo>
                    <a:pt x="2556" y="191"/>
                  </a:lnTo>
                  <a:lnTo>
                    <a:pt x="2640" y="232"/>
                  </a:lnTo>
                  <a:lnTo>
                    <a:pt x="2713" y="276"/>
                  </a:lnTo>
                  <a:lnTo>
                    <a:pt x="2775" y="323"/>
                  </a:lnTo>
                  <a:lnTo>
                    <a:pt x="2825" y="372"/>
                  </a:lnTo>
                  <a:cubicBezTo>
                    <a:pt x="2826" y="373"/>
                    <a:pt x="2827" y="374"/>
                    <a:pt x="2828" y="376"/>
                  </a:cubicBezTo>
                  <a:lnTo>
                    <a:pt x="2863" y="426"/>
                  </a:lnTo>
                  <a:cubicBezTo>
                    <a:pt x="2864" y="427"/>
                    <a:pt x="2865" y="429"/>
                    <a:pt x="2866" y="430"/>
                  </a:cubicBezTo>
                  <a:lnTo>
                    <a:pt x="2888" y="482"/>
                  </a:lnTo>
                  <a:cubicBezTo>
                    <a:pt x="2888" y="484"/>
                    <a:pt x="2889" y="486"/>
                    <a:pt x="2889" y="488"/>
                  </a:cubicBezTo>
                  <a:lnTo>
                    <a:pt x="2896" y="541"/>
                  </a:lnTo>
                  <a:cubicBezTo>
                    <a:pt x="2897" y="543"/>
                    <a:pt x="2897" y="546"/>
                    <a:pt x="2896" y="548"/>
                  </a:cubicBezTo>
                  <a:lnTo>
                    <a:pt x="2889" y="601"/>
                  </a:lnTo>
                  <a:cubicBezTo>
                    <a:pt x="2889" y="603"/>
                    <a:pt x="2888" y="605"/>
                    <a:pt x="2888" y="607"/>
                  </a:cubicBezTo>
                  <a:lnTo>
                    <a:pt x="2866" y="659"/>
                  </a:lnTo>
                  <a:cubicBezTo>
                    <a:pt x="2865" y="660"/>
                    <a:pt x="2864" y="662"/>
                    <a:pt x="2863" y="663"/>
                  </a:cubicBezTo>
                  <a:lnTo>
                    <a:pt x="2828" y="713"/>
                  </a:lnTo>
                  <a:cubicBezTo>
                    <a:pt x="2827" y="714"/>
                    <a:pt x="2826" y="715"/>
                    <a:pt x="2825" y="716"/>
                  </a:cubicBezTo>
                  <a:lnTo>
                    <a:pt x="2777" y="764"/>
                  </a:lnTo>
                  <a:cubicBezTo>
                    <a:pt x="2777" y="765"/>
                    <a:pt x="2776" y="766"/>
                    <a:pt x="2775" y="767"/>
                  </a:cubicBezTo>
                  <a:lnTo>
                    <a:pt x="2715" y="812"/>
                  </a:lnTo>
                  <a:lnTo>
                    <a:pt x="2642" y="856"/>
                  </a:lnTo>
                  <a:lnTo>
                    <a:pt x="2558" y="897"/>
                  </a:lnTo>
                  <a:lnTo>
                    <a:pt x="2464" y="935"/>
                  </a:lnTo>
                  <a:lnTo>
                    <a:pt x="2362" y="969"/>
                  </a:lnTo>
                  <a:lnTo>
                    <a:pt x="2251" y="999"/>
                  </a:lnTo>
                  <a:lnTo>
                    <a:pt x="2133" y="1025"/>
                  </a:lnTo>
                  <a:lnTo>
                    <a:pt x="2008" y="1047"/>
                  </a:lnTo>
                  <a:lnTo>
                    <a:pt x="1876" y="1065"/>
                  </a:lnTo>
                  <a:lnTo>
                    <a:pt x="1738" y="1077"/>
                  </a:lnTo>
                  <a:lnTo>
                    <a:pt x="1449" y="1088"/>
                  </a:lnTo>
                  <a:lnTo>
                    <a:pt x="1161" y="1077"/>
                  </a:lnTo>
                  <a:lnTo>
                    <a:pt x="1023" y="1065"/>
                  </a:lnTo>
                  <a:lnTo>
                    <a:pt x="891" y="1047"/>
                  </a:lnTo>
                  <a:lnTo>
                    <a:pt x="765" y="1025"/>
                  </a:lnTo>
                  <a:lnTo>
                    <a:pt x="647" y="999"/>
                  </a:lnTo>
                  <a:lnTo>
                    <a:pt x="536" y="970"/>
                  </a:lnTo>
                  <a:lnTo>
                    <a:pt x="434" y="935"/>
                  </a:lnTo>
                  <a:lnTo>
                    <a:pt x="341" y="898"/>
                  </a:lnTo>
                  <a:lnTo>
                    <a:pt x="257" y="857"/>
                  </a:lnTo>
                  <a:lnTo>
                    <a:pt x="184" y="813"/>
                  </a:lnTo>
                  <a:lnTo>
                    <a:pt x="122" y="767"/>
                  </a:lnTo>
                  <a:cubicBezTo>
                    <a:pt x="121" y="766"/>
                    <a:pt x="120" y="765"/>
                    <a:pt x="119" y="764"/>
                  </a:cubicBezTo>
                  <a:lnTo>
                    <a:pt x="71" y="716"/>
                  </a:lnTo>
                  <a:cubicBezTo>
                    <a:pt x="71" y="715"/>
                    <a:pt x="70" y="714"/>
                    <a:pt x="69" y="713"/>
                  </a:cubicBezTo>
                  <a:lnTo>
                    <a:pt x="34" y="663"/>
                  </a:lnTo>
                  <a:cubicBezTo>
                    <a:pt x="33" y="662"/>
                    <a:pt x="32" y="660"/>
                    <a:pt x="31" y="659"/>
                  </a:cubicBezTo>
                  <a:lnTo>
                    <a:pt x="9" y="607"/>
                  </a:lnTo>
                  <a:cubicBezTo>
                    <a:pt x="9" y="605"/>
                    <a:pt x="8" y="603"/>
                    <a:pt x="8" y="601"/>
                  </a:cubicBezTo>
                  <a:lnTo>
                    <a:pt x="1" y="548"/>
                  </a:lnTo>
                  <a:close/>
                  <a:moveTo>
                    <a:pt x="55" y="594"/>
                  </a:moveTo>
                  <a:lnTo>
                    <a:pt x="54" y="588"/>
                  </a:lnTo>
                  <a:lnTo>
                    <a:pt x="76" y="640"/>
                  </a:lnTo>
                  <a:lnTo>
                    <a:pt x="73" y="636"/>
                  </a:lnTo>
                  <a:lnTo>
                    <a:pt x="108" y="686"/>
                  </a:lnTo>
                  <a:lnTo>
                    <a:pt x="105" y="682"/>
                  </a:lnTo>
                  <a:lnTo>
                    <a:pt x="153" y="730"/>
                  </a:lnTo>
                  <a:lnTo>
                    <a:pt x="151" y="728"/>
                  </a:lnTo>
                  <a:lnTo>
                    <a:pt x="209" y="772"/>
                  </a:lnTo>
                  <a:lnTo>
                    <a:pt x="278" y="814"/>
                  </a:lnTo>
                  <a:lnTo>
                    <a:pt x="358" y="853"/>
                  </a:lnTo>
                  <a:lnTo>
                    <a:pt x="449" y="890"/>
                  </a:lnTo>
                  <a:lnTo>
                    <a:pt x="549" y="923"/>
                  </a:lnTo>
                  <a:lnTo>
                    <a:pt x="658" y="952"/>
                  </a:lnTo>
                  <a:lnTo>
                    <a:pt x="774" y="978"/>
                  </a:lnTo>
                  <a:lnTo>
                    <a:pt x="898" y="1000"/>
                  </a:lnTo>
                  <a:lnTo>
                    <a:pt x="1028" y="1018"/>
                  </a:lnTo>
                  <a:lnTo>
                    <a:pt x="1162" y="1029"/>
                  </a:lnTo>
                  <a:lnTo>
                    <a:pt x="1448" y="1040"/>
                  </a:lnTo>
                  <a:lnTo>
                    <a:pt x="1733" y="1030"/>
                  </a:lnTo>
                  <a:lnTo>
                    <a:pt x="1869" y="1018"/>
                  </a:lnTo>
                  <a:lnTo>
                    <a:pt x="1999" y="1000"/>
                  </a:lnTo>
                  <a:lnTo>
                    <a:pt x="2122" y="978"/>
                  </a:lnTo>
                  <a:lnTo>
                    <a:pt x="2238" y="952"/>
                  </a:lnTo>
                  <a:lnTo>
                    <a:pt x="2347" y="924"/>
                  </a:lnTo>
                  <a:lnTo>
                    <a:pt x="2447" y="890"/>
                  </a:lnTo>
                  <a:lnTo>
                    <a:pt x="2537" y="854"/>
                  </a:lnTo>
                  <a:lnTo>
                    <a:pt x="2617" y="815"/>
                  </a:lnTo>
                  <a:lnTo>
                    <a:pt x="2686" y="773"/>
                  </a:lnTo>
                  <a:lnTo>
                    <a:pt x="2746" y="728"/>
                  </a:lnTo>
                  <a:lnTo>
                    <a:pt x="2743" y="730"/>
                  </a:lnTo>
                  <a:lnTo>
                    <a:pt x="2791" y="682"/>
                  </a:lnTo>
                  <a:lnTo>
                    <a:pt x="2789" y="686"/>
                  </a:lnTo>
                  <a:lnTo>
                    <a:pt x="2824" y="636"/>
                  </a:lnTo>
                  <a:lnTo>
                    <a:pt x="2821" y="640"/>
                  </a:lnTo>
                  <a:lnTo>
                    <a:pt x="2843" y="588"/>
                  </a:lnTo>
                  <a:lnTo>
                    <a:pt x="2842" y="594"/>
                  </a:lnTo>
                  <a:lnTo>
                    <a:pt x="2849" y="541"/>
                  </a:lnTo>
                  <a:lnTo>
                    <a:pt x="2849" y="548"/>
                  </a:lnTo>
                  <a:lnTo>
                    <a:pt x="2842" y="495"/>
                  </a:lnTo>
                  <a:lnTo>
                    <a:pt x="2843" y="501"/>
                  </a:lnTo>
                  <a:lnTo>
                    <a:pt x="2821" y="449"/>
                  </a:lnTo>
                  <a:lnTo>
                    <a:pt x="2824" y="453"/>
                  </a:lnTo>
                  <a:lnTo>
                    <a:pt x="2789" y="403"/>
                  </a:lnTo>
                  <a:lnTo>
                    <a:pt x="2792" y="407"/>
                  </a:lnTo>
                  <a:lnTo>
                    <a:pt x="2746" y="362"/>
                  </a:lnTo>
                  <a:lnTo>
                    <a:pt x="2688" y="317"/>
                  </a:lnTo>
                  <a:lnTo>
                    <a:pt x="2619" y="275"/>
                  </a:lnTo>
                  <a:lnTo>
                    <a:pt x="2539" y="236"/>
                  </a:lnTo>
                  <a:lnTo>
                    <a:pt x="2448" y="199"/>
                  </a:lnTo>
                  <a:lnTo>
                    <a:pt x="2348" y="167"/>
                  </a:lnTo>
                  <a:lnTo>
                    <a:pt x="2239" y="137"/>
                  </a:lnTo>
                  <a:lnTo>
                    <a:pt x="2123" y="111"/>
                  </a:lnTo>
                  <a:lnTo>
                    <a:pt x="2000" y="89"/>
                  </a:lnTo>
                  <a:lnTo>
                    <a:pt x="1870" y="71"/>
                  </a:lnTo>
                  <a:lnTo>
                    <a:pt x="1735" y="59"/>
                  </a:lnTo>
                  <a:lnTo>
                    <a:pt x="1449" y="48"/>
                  </a:lnTo>
                  <a:lnTo>
                    <a:pt x="1164" y="59"/>
                  </a:lnTo>
                  <a:lnTo>
                    <a:pt x="1029" y="71"/>
                  </a:lnTo>
                  <a:lnTo>
                    <a:pt x="899" y="89"/>
                  </a:lnTo>
                  <a:lnTo>
                    <a:pt x="775" y="111"/>
                  </a:lnTo>
                  <a:lnTo>
                    <a:pt x="659" y="137"/>
                  </a:lnTo>
                  <a:lnTo>
                    <a:pt x="550" y="166"/>
                  </a:lnTo>
                  <a:lnTo>
                    <a:pt x="450" y="199"/>
                  </a:lnTo>
                  <a:lnTo>
                    <a:pt x="360" y="235"/>
                  </a:lnTo>
                  <a:lnTo>
                    <a:pt x="280" y="274"/>
                  </a:lnTo>
                  <a:lnTo>
                    <a:pt x="211" y="316"/>
                  </a:lnTo>
                  <a:lnTo>
                    <a:pt x="153" y="360"/>
                  </a:lnTo>
                  <a:lnTo>
                    <a:pt x="105" y="407"/>
                  </a:lnTo>
                  <a:lnTo>
                    <a:pt x="108" y="403"/>
                  </a:lnTo>
                  <a:lnTo>
                    <a:pt x="73" y="453"/>
                  </a:lnTo>
                  <a:lnTo>
                    <a:pt x="76" y="449"/>
                  </a:lnTo>
                  <a:lnTo>
                    <a:pt x="54" y="501"/>
                  </a:lnTo>
                  <a:lnTo>
                    <a:pt x="55" y="495"/>
                  </a:lnTo>
                  <a:lnTo>
                    <a:pt x="48" y="548"/>
                  </a:lnTo>
                  <a:lnTo>
                    <a:pt x="48" y="541"/>
                  </a:lnTo>
                  <a:lnTo>
                    <a:pt x="55" y="594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53412" name="Freeform 365"/>
            <p:cNvSpPr>
              <a:spLocks noEditPoints="1"/>
            </p:cNvSpPr>
            <p:nvPr/>
          </p:nvSpPr>
          <p:spPr bwMode="auto">
            <a:xfrm>
              <a:off x="3490" y="3618"/>
              <a:ext cx="1109" cy="239"/>
            </a:xfrm>
            <a:custGeom>
              <a:avLst/>
              <a:gdLst>
                <a:gd name="T0" fmla="*/ 1 w 2897"/>
                <a:gd name="T1" fmla="*/ 41 h 624"/>
                <a:gd name="T2" fmla="*/ 6 w 2897"/>
                <a:gd name="T3" fmla="*/ 34 h 624"/>
                <a:gd name="T4" fmla="*/ 18 w 2897"/>
                <a:gd name="T5" fmla="*/ 26 h 624"/>
                <a:gd name="T6" fmla="*/ 50 w 2897"/>
                <a:gd name="T7" fmla="*/ 16 h 624"/>
                <a:gd name="T8" fmla="*/ 95 w 2897"/>
                <a:gd name="T9" fmla="*/ 7 h 624"/>
                <a:gd name="T10" fmla="*/ 150 w 2897"/>
                <a:gd name="T11" fmla="*/ 2 h 624"/>
                <a:gd name="T12" fmla="*/ 255 w 2897"/>
                <a:gd name="T13" fmla="*/ 1 h 624"/>
                <a:gd name="T14" fmla="*/ 312 w 2897"/>
                <a:gd name="T15" fmla="*/ 5 h 624"/>
                <a:gd name="T16" fmla="*/ 361 w 2897"/>
                <a:gd name="T17" fmla="*/ 13 h 624"/>
                <a:gd name="T18" fmla="*/ 397 w 2897"/>
                <a:gd name="T19" fmla="*/ 23 h 624"/>
                <a:gd name="T20" fmla="*/ 414 w 2897"/>
                <a:gd name="T21" fmla="*/ 31 h 624"/>
                <a:gd name="T22" fmla="*/ 423 w 2897"/>
                <a:gd name="T23" fmla="*/ 39 h 624"/>
                <a:gd name="T24" fmla="*/ 425 w 2897"/>
                <a:gd name="T25" fmla="*/ 47 h 624"/>
                <a:gd name="T26" fmla="*/ 420 w 2897"/>
                <a:gd name="T27" fmla="*/ 56 h 624"/>
                <a:gd name="T28" fmla="*/ 413 w 2897"/>
                <a:gd name="T29" fmla="*/ 61 h 624"/>
                <a:gd name="T30" fmla="*/ 386 w 2897"/>
                <a:gd name="T31" fmla="*/ 73 h 624"/>
                <a:gd name="T32" fmla="*/ 346 w 2897"/>
                <a:gd name="T33" fmla="*/ 82 h 624"/>
                <a:gd name="T34" fmla="*/ 294 w 2897"/>
                <a:gd name="T35" fmla="*/ 88 h 624"/>
                <a:gd name="T36" fmla="*/ 212 w 2897"/>
                <a:gd name="T37" fmla="*/ 92 h 624"/>
                <a:gd name="T38" fmla="*/ 131 w 2897"/>
                <a:gd name="T39" fmla="*/ 88 h 624"/>
                <a:gd name="T40" fmla="*/ 79 w 2897"/>
                <a:gd name="T41" fmla="*/ 82 h 624"/>
                <a:gd name="T42" fmla="*/ 38 w 2897"/>
                <a:gd name="T43" fmla="*/ 73 h 624"/>
                <a:gd name="T44" fmla="*/ 11 w 2897"/>
                <a:gd name="T45" fmla="*/ 61 h 624"/>
                <a:gd name="T46" fmla="*/ 5 w 2897"/>
                <a:gd name="T47" fmla="*/ 56 h 624"/>
                <a:gd name="T48" fmla="*/ 0 w 2897"/>
                <a:gd name="T49" fmla="*/ 47 h 624"/>
                <a:gd name="T50" fmla="*/ 11 w 2897"/>
                <a:gd name="T51" fmla="*/ 52 h 624"/>
                <a:gd name="T52" fmla="*/ 15 w 2897"/>
                <a:gd name="T53" fmla="*/ 56 h 624"/>
                <a:gd name="T54" fmla="*/ 40 w 2897"/>
                <a:gd name="T55" fmla="*/ 66 h 624"/>
                <a:gd name="T56" fmla="*/ 80 w 2897"/>
                <a:gd name="T57" fmla="*/ 75 h 624"/>
                <a:gd name="T58" fmla="*/ 131 w 2897"/>
                <a:gd name="T59" fmla="*/ 82 h 624"/>
                <a:gd name="T60" fmla="*/ 212 w 2897"/>
                <a:gd name="T61" fmla="*/ 85 h 624"/>
                <a:gd name="T62" fmla="*/ 293 w 2897"/>
                <a:gd name="T63" fmla="*/ 82 h 624"/>
                <a:gd name="T64" fmla="*/ 345 w 2897"/>
                <a:gd name="T65" fmla="*/ 75 h 624"/>
                <a:gd name="T66" fmla="*/ 384 w 2897"/>
                <a:gd name="T67" fmla="*/ 66 h 624"/>
                <a:gd name="T68" fmla="*/ 410 w 2897"/>
                <a:gd name="T69" fmla="*/ 56 h 624"/>
                <a:gd name="T70" fmla="*/ 414 w 2897"/>
                <a:gd name="T71" fmla="*/ 52 h 624"/>
                <a:gd name="T72" fmla="*/ 418 w 2897"/>
                <a:gd name="T73" fmla="*/ 45 h 624"/>
                <a:gd name="T74" fmla="*/ 417 w 2897"/>
                <a:gd name="T75" fmla="*/ 44 h 624"/>
                <a:gd name="T76" fmla="*/ 409 w 2897"/>
                <a:gd name="T77" fmla="*/ 36 h 624"/>
                <a:gd name="T78" fmla="*/ 395 w 2897"/>
                <a:gd name="T79" fmla="*/ 29 h 624"/>
                <a:gd name="T80" fmla="*/ 359 w 2897"/>
                <a:gd name="T81" fmla="*/ 20 h 624"/>
                <a:gd name="T82" fmla="*/ 311 w 2897"/>
                <a:gd name="T83" fmla="*/ 12 h 624"/>
                <a:gd name="T84" fmla="*/ 254 w 2897"/>
                <a:gd name="T85" fmla="*/ 8 h 624"/>
                <a:gd name="T86" fmla="*/ 150 w 2897"/>
                <a:gd name="T87" fmla="*/ 9 h 624"/>
                <a:gd name="T88" fmla="*/ 96 w 2897"/>
                <a:gd name="T89" fmla="*/ 14 h 624"/>
                <a:gd name="T90" fmla="*/ 52 w 2897"/>
                <a:gd name="T91" fmla="*/ 23 h 624"/>
                <a:gd name="T92" fmla="*/ 22 w 2897"/>
                <a:gd name="T93" fmla="*/ 33 h 624"/>
                <a:gd name="T94" fmla="*/ 10 w 2897"/>
                <a:gd name="T95" fmla="*/ 40 h 624"/>
                <a:gd name="T96" fmla="*/ 8 w 2897"/>
                <a:gd name="T97" fmla="*/ 43 h 624"/>
                <a:gd name="T98" fmla="*/ 8 w 2897"/>
                <a:gd name="T99" fmla="*/ 49 h 62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897" h="624">
                  <a:moveTo>
                    <a:pt x="1" y="318"/>
                  </a:moveTo>
                  <a:cubicBezTo>
                    <a:pt x="0" y="314"/>
                    <a:pt x="0" y="310"/>
                    <a:pt x="1" y="307"/>
                  </a:cubicBezTo>
                  <a:lnTo>
                    <a:pt x="8" y="278"/>
                  </a:lnTo>
                  <a:cubicBezTo>
                    <a:pt x="9" y="275"/>
                    <a:pt x="10" y="272"/>
                    <a:pt x="12" y="269"/>
                  </a:cubicBezTo>
                  <a:lnTo>
                    <a:pt x="34" y="240"/>
                  </a:lnTo>
                  <a:cubicBezTo>
                    <a:pt x="36" y="238"/>
                    <a:pt x="37" y="237"/>
                    <a:pt x="38" y="236"/>
                  </a:cubicBezTo>
                  <a:lnTo>
                    <a:pt x="73" y="208"/>
                  </a:lnTo>
                  <a:cubicBezTo>
                    <a:pt x="75" y="207"/>
                    <a:pt x="76" y="206"/>
                    <a:pt x="77" y="205"/>
                  </a:cubicBezTo>
                  <a:lnTo>
                    <a:pt x="125" y="179"/>
                  </a:lnTo>
                  <a:lnTo>
                    <a:pt x="187" y="153"/>
                  </a:lnTo>
                  <a:lnTo>
                    <a:pt x="260" y="129"/>
                  </a:lnTo>
                  <a:lnTo>
                    <a:pt x="343" y="106"/>
                  </a:lnTo>
                  <a:lnTo>
                    <a:pt x="436" y="85"/>
                  </a:lnTo>
                  <a:lnTo>
                    <a:pt x="538" y="67"/>
                  </a:lnTo>
                  <a:lnTo>
                    <a:pt x="649" y="50"/>
                  </a:lnTo>
                  <a:lnTo>
                    <a:pt x="767" y="36"/>
                  </a:lnTo>
                  <a:lnTo>
                    <a:pt x="892" y="24"/>
                  </a:lnTo>
                  <a:lnTo>
                    <a:pt x="1024" y="14"/>
                  </a:lnTo>
                  <a:lnTo>
                    <a:pt x="1160" y="6"/>
                  </a:lnTo>
                  <a:lnTo>
                    <a:pt x="1448" y="0"/>
                  </a:lnTo>
                  <a:lnTo>
                    <a:pt x="1736" y="6"/>
                  </a:lnTo>
                  <a:lnTo>
                    <a:pt x="1874" y="13"/>
                  </a:lnTo>
                  <a:lnTo>
                    <a:pt x="2005" y="24"/>
                  </a:lnTo>
                  <a:lnTo>
                    <a:pt x="2130" y="36"/>
                  </a:lnTo>
                  <a:lnTo>
                    <a:pt x="2247" y="50"/>
                  </a:lnTo>
                  <a:lnTo>
                    <a:pt x="2358" y="67"/>
                  </a:lnTo>
                  <a:lnTo>
                    <a:pt x="2460" y="85"/>
                  </a:lnTo>
                  <a:lnTo>
                    <a:pt x="2553" y="106"/>
                  </a:lnTo>
                  <a:lnTo>
                    <a:pt x="2636" y="128"/>
                  </a:lnTo>
                  <a:lnTo>
                    <a:pt x="2708" y="153"/>
                  </a:lnTo>
                  <a:lnTo>
                    <a:pt x="2770" y="178"/>
                  </a:lnTo>
                  <a:lnTo>
                    <a:pt x="2820" y="205"/>
                  </a:lnTo>
                  <a:cubicBezTo>
                    <a:pt x="2821" y="206"/>
                    <a:pt x="2822" y="207"/>
                    <a:pt x="2823" y="208"/>
                  </a:cubicBezTo>
                  <a:lnTo>
                    <a:pt x="2858" y="236"/>
                  </a:lnTo>
                  <a:cubicBezTo>
                    <a:pt x="2860" y="237"/>
                    <a:pt x="2861" y="238"/>
                    <a:pt x="2863" y="240"/>
                  </a:cubicBezTo>
                  <a:lnTo>
                    <a:pt x="2885" y="269"/>
                  </a:lnTo>
                  <a:cubicBezTo>
                    <a:pt x="2887" y="272"/>
                    <a:pt x="2888" y="275"/>
                    <a:pt x="2889" y="278"/>
                  </a:cubicBezTo>
                  <a:lnTo>
                    <a:pt x="2896" y="307"/>
                  </a:lnTo>
                  <a:cubicBezTo>
                    <a:pt x="2897" y="310"/>
                    <a:pt x="2897" y="314"/>
                    <a:pt x="2896" y="318"/>
                  </a:cubicBezTo>
                  <a:lnTo>
                    <a:pt x="2889" y="348"/>
                  </a:lnTo>
                  <a:cubicBezTo>
                    <a:pt x="2888" y="351"/>
                    <a:pt x="2887" y="355"/>
                    <a:pt x="2884" y="357"/>
                  </a:cubicBezTo>
                  <a:lnTo>
                    <a:pt x="2862" y="385"/>
                  </a:lnTo>
                  <a:cubicBezTo>
                    <a:pt x="2861" y="387"/>
                    <a:pt x="2860" y="388"/>
                    <a:pt x="2858" y="389"/>
                  </a:cubicBezTo>
                  <a:lnTo>
                    <a:pt x="2823" y="417"/>
                  </a:lnTo>
                  <a:cubicBezTo>
                    <a:pt x="2822" y="418"/>
                    <a:pt x="2821" y="419"/>
                    <a:pt x="2820" y="419"/>
                  </a:cubicBezTo>
                  <a:lnTo>
                    <a:pt x="2772" y="446"/>
                  </a:lnTo>
                  <a:lnTo>
                    <a:pt x="2710" y="473"/>
                  </a:lnTo>
                  <a:lnTo>
                    <a:pt x="2637" y="496"/>
                  </a:lnTo>
                  <a:lnTo>
                    <a:pt x="2554" y="520"/>
                  </a:lnTo>
                  <a:lnTo>
                    <a:pt x="2461" y="540"/>
                  </a:lnTo>
                  <a:lnTo>
                    <a:pt x="2359" y="559"/>
                  </a:lnTo>
                  <a:lnTo>
                    <a:pt x="2248" y="575"/>
                  </a:lnTo>
                  <a:lnTo>
                    <a:pt x="2130" y="589"/>
                  </a:lnTo>
                  <a:lnTo>
                    <a:pt x="2006" y="602"/>
                  </a:lnTo>
                  <a:lnTo>
                    <a:pt x="1874" y="611"/>
                  </a:lnTo>
                  <a:lnTo>
                    <a:pt x="1737" y="618"/>
                  </a:lnTo>
                  <a:lnTo>
                    <a:pt x="1449" y="624"/>
                  </a:lnTo>
                  <a:lnTo>
                    <a:pt x="1161" y="618"/>
                  </a:lnTo>
                  <a:lnTo>
                    <a:pt x="1024" y="611"/>
                  </a:lnTo>
                  <a:lnTo>
                    <a:pt x="893" y="602"/>
                  </a:lnTo>
                  <a:lnTo>
                    <a:pt x="767" y="589"/>
                  </a:lnTo>
                  <a:lnTo>
                    <a:pt x="650" y="575"/>
                  </a:lnTo>
                  <a:lnTo>
                    <a:pt x="539" y="559"/>
                  </a:lnTo>
                  <a:lnTo>
                    <a:pt x="437" y="540"/>
                  </a:lnTo>
                  <a:lnTo>
                    <a:pt x="344" y="520"/>
                  </a:lnTo>
                  <a:lnTo>
                    <a:pt x="261" y="497"/>
                  </a:lnTo>
                  <a:lnTo>
                    <a:pt x="189" y="473"/>
                  </a:lnTo>
                  <a:lnTo>
                    <a:pt x="127" y="448"/>
                  </a:lnTo>
                  <a:lnTo>
                    <a:pt x="77" y="419"/>
                  </a:lnTo>
                  <a:cubicBezTo>
                    <a:pt x="76" y="419"/>
                    <a:pt x="74" y="418"/>
                    <a:pt x="73" y="417"/>
                  </a:cubicBezTo>
                  <a:lnTo>
                    <a:pt x="38" y="389"/>
                  </a:lnTo>
                  <a:cubicBezTo>
                    <a:pt x="37" y="388"/>
                    <a:pt x="36" y="387"/>
                    <a:pt x="35" y="385"/>
                  </a:cubicBezTo>
                  <a:lnTo>
                    <a:pt x="13" y="357"/>
                  </a:lnTo>
                  <a:cubicBezTo>
                    <a:pt x="10" y="355"/>
                    <a:pt x="9" y="351"/>
                    <a:pt x="8" y="348"/>
                  </a:cubicBezTo>
                  <a:lnTo>
                    <a:pt x="1" y="318"/>
                  </a:lnTo>
                  <a:close/>
                  <a:moveTo>
                    <a:pt x="55" y="337"/>
                  </a:moveTo>
                  <a:lnTo>
                    <a:pt x="50" y="328"/>
                  </a:lnTo>
                  <a:lnTo>
                    <a:pt x="72" y="356"/>
                  </a:lnTo>
                  <a:lnTo>
                    <a:pt x="68" y="352"/>
                  </a:lnTo>
                  <a:lnTo>
                    <a:pt x="103" y="380"/>
                  </a:lnTo>
                  <a:lnTo>
                    <a:pt x="100" y="378"/>
                  </a:lnTo>
                  <a:lnTo>
                    <a:pt x="146" y="403"/>
                  </a:lnTo>
                  <a:lnTo>
                    <a:pt x="204" y="428"/>
                  </a:lnTo>
                  <a:lnTo>
                    <a:pt x="274" y="450"/>
                  </a:lnTo>
                  <a:lnTo>
                    <a:pt x="355" y="473"/>
                  </a:lnTo>
                  <a:lnTo>
                    <a:pt x="446" y="493"/>
                  </a:lnTo>
                  <a:lnTo>
                    <a:pt x="546" y="512"/>
                  </a:lnTo>
                  <a:lnTo>
                    <a:pt x="655" y="528"/>
                  </a:lnTo>
                  <a:lnTo>
                    <a:pt x="772" y="542"/>
                  </a:lnTo>
                  <a:lnTo>
                    <a:pt x="896" y="555"/>
                  </a:lnTo>
                  <a:lnTo>
                    <a:pt x="1027" y="563"/>
                  </a:lnTo>
                  <a:lnTo>
                    <a:pt x="1162" y="570"/>
                  </a:lnTo>
                  <a:lnTo>
                    <a:pt x="1448" y="576"/>
                  </a:lnTo>
                  <a:lnTo>
                    <a:pt x="1734" y="570"/>
                  </a:lnTo>
                  <a:lnTo>
                    <a:pt x="1871" y="564"/>
                  </a:lnTo>
                  <a:lnTo>
                    <a:pt x="2001" y="555"/>
                  </a:lnTo>
                  <a:lnTo>
                    <a:pt x="2125" y="542"/>
                  </a:lnTo>
                  <a:lnTo>
                    <a:pt x="2241" y="528"/>
                  </a:lnTo>
                  <a:lnTo>
                    <a:pt x="2350" y="512"/>
                  </a:lnTo>
                  <a:lnTo>
                    <a:pt x="2450" y="493"/>
                  </a:lnTo>
                  <a:lnTo>
                    <a:pt x="2541" y="473"/>
                  </a:lnTo>
                  <a:lnTo>
                    <a:pt x="2622" y="451"/>
                  </a:lnTo>
                  <a:lnTo>
                    <a:pt x="2691" y="428"/>
                  </a:lnTo>
                  <a:lnTo>
                    <a:pt x="2749" y="405"/>
                  </a:lnTo>
                  <a:lnTo>
                    <a:pt x="2797" y="378"/>
                  </a:lnTo>
                  <a:lnTo>
                    <a:pt x="2793" y="380"/>
                  </a:lnTo>
                  <a:lnTo>
                    <a:pt x="2828" y="352"/>
                  </a:lnTo>
                  <a:lnTo>
                    <a:pt x="2825" y="356"/>
                  </a:lnTo>
                  <a:lnTo>
                    <a:pt x="2847" y="328"/>
                  </a:lnTo>
                  <a:lnTo>
                    <a:pt x="2842" y="337"/>
                  </a:lnTo>
                  <a:lnTo>
                    <a:pt x="2849" y="307"/>
                  </a:lnTo>
                  <a:lnTo>
                    <a:pt x="2849" y="318"/>
                  </a:lnTo>
                  <a:lnTo>
                    <a:pt x="2842" y="289"/>
                  </a:lnTo>
                  <a:lnTo>
                    <a:pt x="2846" y="298"/>
                  </a:lnTo>
                  <a:lnTo>
                    <a:pt x="2824" y="269"/>
                  </a:lnTo>
                  <a:lnTo>
                    <a:pt x="2828" y="273"/>
                  </a:lnTo>
                  <a:lnTo>
                    <a:pt x="2793" y="245"/>
                  </a:lnTo>
                  <a:lnTo>
                    <a:pt x="2797" y="248"/>
                  </a:lnTo>
                  <a:lnTo>
                    <a:pt x="2751" y="223"/>
                  </a:lnTo>
                  <a:lnTo>
                    <a:pt x="2693" y="198"/>
                  </a:lnTo>
                  <a:lnTo>
                    <a:pt x="2623" y="175"/>
                  </a:lnTo>
                  <a:lnTo>
                    <a:pt x="2542" y="153"/>
                  </a:lnTo>
                  <a:lnTo>
                    <a:pt x="2451" y="132"/>
                  </a:lnTo>
                  <a:lnTo>
                    <a:pt x="2351" y="114"/>
                  </a:lnTo>
                  <a:lnTo>
                    <a:pt x="2242" y="97"/>
                  </a:lnTo>
                  <a:lnTo>
                    <a:pt x="2125" y="83"/>
                  </a:lnTo>
                  <a:lnTo>
                    <a:pt x="2002" y="71"/>
                  </a:lnTo>
                  <a:lnTo>
                    <a:pt x="1871" y="61"/>
                  </a:lnTo>
                  <a:lnTo>
                    <a:pt x="1735" y="54"/>
                  </a:lnTo>
                  <a:lnTo>
                    <a:pt x="1449" y="48"/>
                  </a:lnTo>
                  <a:lnTo>
                    <a:pt x="1163" y="54"/>
                  </a:lnTo>
                  <a:lnTo>
                    <a:pt x="1027" y="61"/>
                  </a:lnTo>
                  <a:lnTo>
                    <a:pt x="897" y="71"/>
                  </a:lnTo>
                  <a:lnTo>
                    <a:pt x="772" y="83"/>
                  </a:lnTo>
                  <a:lnTo>
                    <a:pt x="656" y="97"/>
                  </a:lnTo>
                  <a:lnTo>
                    <a:pt x="547" y="114"/>
                  </a:lnTo>
                  <a:lnTo>
                    <a:pt x="447" y="132"/>
                  </a:lnTo>
                  <a:lnTo>
                    <a:pt x="356" y="153"/>
                  </a:lnTo>
                  <a:lnTo>
                    <a:pt x="275" y="174"/>
                  </a:lnTo>
                  <a:lnTo>
                    <a:pt x="206" y="198"/>
                  </a:lnTo>
                  <a:lnTo>
                    <a:pt x="148" y="222"/>
                  </a:lnTo>
                  <a:lnTo>
                    <a:pt x="100" y="248"/>
                  </a:lnTo>
                  <a:lnTo>
                    <a:pt x="103" y="245"/>
                  </a:lnTo>
                  <a:lnTo>
                    <a:pt x="68" y="273"/>
                  </a:lnTo>
                  <a:lnTo>
                    <a:pt x="73" y="269"/>
                  </a:lnTo>
                  <a:lnTo>
                    <a:pt x="51" y="298"/>
                  </a:lnTo>
                  <a:lnTo>
                    <a:pt x="55" y="289"/>
                  </a:lnTo>
                  <a:lnTo>
                    <a:pt x="48" y="318"/>
                  </a:lnTo>
                  <a:lnTo>
                    <a:pt x="48" y="307"/>
                  </a:lnTo>
                  <a:lnTo>
                    <a:pt x="55" y="337"/>
                  </a:lnTo>
                  <a:close/>
                </a:path>
              </a:pathLst>
            </a:custGeom>
            <a:solidFill>
              <a:srgbClr val="385D8A"/>
            </a:solidFill>
            <a:ln w="0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pic>
          <p:nvPicPr>
            <p:cNvPr id="53413" name="Picture 36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6" y="3456"/>
              <a:ext cx="245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3414" name="Picture 36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9" y="3769"/>
              <a:ext cx="251" cy="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3415" name="Picture 36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13" y="2163"/>
              <a:ext cx="233" cy="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3416" name="Picture 369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7" y="1422"/>
              <a:ext cx="232" cy="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3417" name="Picture 370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0" y="2151"/>
              <a:ext cx="251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3418" name="Picture 371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0" y="1409"/>
              <a:ext cx="251" cy="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3419" name="Freeform 372"/>
            <p:cNvSpPr>
              <a:spLocks noEditPoints="1"/>
            </p:cNvSpPr>
            <p:nvPr/>
          </p:nvSpPr>
          <p:spPr bwMode="auto">
            <a:xfrm>
              <a:off x="2954" y="1189"/>
              <a:ext cx="539" cy="86"/>
            </a:xfrm>
            <a:custGeom>
              <a:avLst/>
              <a:gdLst>
                <a:gd name="T0" fmla="*/ 0 w 1409"/>
                <a:gd name="T1" fmla="*/ 13 h 223"/>
                <a:gd name="T2" fmla="*/ 199 w 1409"/>
                <a:gd name="T3" fmla="*/ 13 h 223"/>
                <a:gd name="T4" fmla="*/ 199 w 1409"/>
                <a:gd name="T5" fmla="*/ 20 h 223"/>
                <a:gd name="T6" fmla="*/ 0 w 1409"/>
                <a:gd name="T7" fmla="*/ 20 h 223"/>
                <a:gd name="T8" fmla="*/ 0 w 1409"/>
                <a:gd name="T9" fmla="*/ 13 h 223"/>
                <a:gd name="T10" fmla="*/ 180 w 1409"/>
                <a:gd name="T11" fmla="*/ 1 h 223"/>
                <a:gd name="T12" fmla="*/ 206 w 1409"/>
                <a:gd name="T13" fmla="*/ 17 h 223"/>
                <a:gd name="T14" fmla="*/ 180 w 1409"/>
                <a:gd name="T15" fmla="*/ 32 h 223"/>
                <a:gd name="T16" fmla="*/ 175 w 1409"/>
                <a:gd name="T17" fmla="*/ 31 h 223"/>
                <a:gd name="T18" fmla="*/ 176 w 1409"/>
                <a:gd name="T19" fmla="*/ 26 h 223"/>
                <a:gd name="T20" fmla="*/ 197 w 1409"/>
                <a:gd name="T21" fmla="*/ 13 h 223"/>
                <a:gd name="T22" fmla="*/ 197 w 1409"/>
                <a:gd name="T23" fmla="*/ 20 h 223"/>
                <a:gd name="T24" fmla="*/ 176 w 1409"/>
                <a:gd name="T25" fmla="*/ 7 h 223"/>
                <a:gd name="T26" fmla="*/ 175 w 1409"/>
                <a:gd name="T27" fmla="*/ 2 h 223"/>
                <a:gd name="T28" fmla="*/ 180 w 1409"/>
                <a:gd name="T29" fmla="*/ 1 h 22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409" h="223">
                  <a:moveTo>
                    <a:pt x="0" y="87"/>
                  </a:moveTo>
                  <a:lnTo>
                    <a:pt x="1361" y="87"/>
                  </a:lnTo>
                  <a:lnTo>
                    <a:pt x="1361" y="135"/>
                  </a:lnTo>
                  <a:lnTo>
                    <a:pt x="0" y="135"/>
                  </a:lnTo>
                  <a:lnTo>
                    <a:pt x="0" y="87"/>
                  </a:lnTo>
                  <a:close/>
                  <a:moveTo>
                    <a:pt x="1229" y="7"/>
                  </a:moveTo>
                  <a:lnTo>
                    <a:pt x="1409" y="111"/>
                  </a:lnTo>
                  <a:lnTo>
                    <a:pt x="1229" y="216"/>
                  </a:lnTo>
                  <a:cubicBezTo>
                    <a:pt x="1218" y="223"/>
                    <a:pt x="1203" y="219"/>
                    <a:pt x="1196" y="208"/>
                  </a:cubicBezTo>
                  <a:cubicBezTo>
                    <a:pt x="1190" y="196"/>
                    <a:pt x="1193" y="181"/>
                    <a:pt x="1205" y="175"/>
                  </a:cubicBezTo>
                  <a:lnTo>
                    <a:pt x="1349" y="91"/>
                  </a:lnTo>
                  <a:lnTo>
                    <a:pt x="1349" y="132"/>
                  </a:lnTo>
                  <a:lnTo>
                    <a:pt x="1205" y="48"/>
                  </a:lnTo>
                  <a:cubicBezTo>
                    <a:pt x="1193" y="42"/>
                    <a:pt x="1190" y="27"/>
                    <a:pt x="1196" y="15"/>
                  </a:cubicBezTo>
                  <a:cubicBezTo>
                    <a:pt x="1203" y="4"/>
                    <a:pt x="1218" y="0"/>
                    <a:pt x="1229" y="7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53420" name="Freeform 373"/>
            <p:cNvSpPr>
              <a:spLocks noEditPoints="1"/>
            </p:cNvSpPr>
            <p:nvPr/>
          </p:nvSpPr>
          <p:spPr bwMode="auto">
            <a:xfrm>
              <a:off x="2262" y="705"/>
              <a:ext cx="86" cy="331"/>
            </a:xfrm>
            <a:custGeom>
              <a:avLst/>
              <a:gdLst>
                <a:gd name="T0" fmla="*/ 20 w 223"/>
                <a:gd name="T1" fmla="*/ 0 h 865"/>
                <a:gd name="T2" fmla="*/ 20 w 223"/>
                <a:gd name="T3" fmla="*/ 120 h 865"/>
                <a:gd name="T4" fmla="*/ 13 w 223"/>
                <a:gd name="T5" fmla="*/ 120 h 865"/>
                <a:gd name="T6" fmla="*/ 13 w 223"/>
                <a:gd name="T7" fmla="*/ 0 h 865"/>
                <a:gd name="T8" fmla="*/ 20 w 223"/>
                <a:gd name="T9" fmla="*/ 0 h 865"/>
                <a:gd name="T10" fmla="*/ 32 w 223"/>
                <a:gd name="T11" fmla="*/ 100 h 865"/>
                <a:gd name="T12" fmla="*/ 17 w 223"/>
                <a:gd name="T13" fmla="*/ 127 h 865"/>
                <a:gd name="T14" fmla="*/ 1 w 223"/>
                <a:gd name="T15" fmla="*/ 100 h 865"/>
                <a:gd name="T16" fmla="*/ 2 w 223"/>
                <a:gd name="T17" fmla="*/ 95 h 865"/>
                <a:gd name="T18" fmla="*/ 7 w 223"/>
                <a:gd name="T19" fmla="*/ 97 h 865"/>
                <a:gd name="T20" fmla="*/ 7 w 223"/>
                <a:gd name="T21" fmla="*/ 97 h 865"/>
                <a:gd name="T22" fmla="*/ 20 w 223"/>
                <a:gd name="T23" fmla="*/ 118 h 865"/>
                <a:gd name="T24" fmla="*/ 13 w 223"/>
                <a:gd name="T25" fmla="*/ 118 h 865"/>
                <a:gd name="T26" fmla="*/ 26 w 223"/>
                <a:gd name="T27" fmla="*/ 97 h 865"/>
                <a:gd name="T28" fmla="*/ 31 w 223"/>
                <a:gd name="T29" fmla="*/ 95 h 865"/>
                <a:gd name="T30" fmla="*/ 32 w 223"/>
                <a:gd name="T31" fmla="*/ 100 h 86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23" h="865">
                  <a:moveTo>
                    <a:pt x="135" y="0"/>
                  </a:moveTo>
                  <a:lnTo>
                    <a:pt x="135" y="817"/>
                  </a:lnTo>
                  <a:lnTo>
                    <a:pt x="87" y="817"/>
                  </a:lnTo>
                  <a:lnTo>
                    <a:pt x="87" y="0"/>
                  </a:lnTo>
                  <a:lnTo>
                    <a:pt x="135" y="0"/>
                  </a:lnTo>
                  <a:close/>
                  <a:moveTo>
                    <a:pt x="216" y="685"/>
                  </a:moveTo>
                  <a:lnTo>
                    <a:pt x="111" y="865"/>
                  </a:lnTo>
                  <a:lnTo>
                    <a:pt x="7" y="685"/>
                  </a:lnTo>
                  <a:cubicBezTo>
                    <a:pt x="0" y="674"/>
                    <a:pt x="4" y="659"/>
                    <a:pt x="15" y="652"/>
                  </a:cubicBezTo>
                  <a:cubicBezTo>
                    <a:pt x="27" y="646"/>
                    <a:pt x="42" y="649"/>
                    <a:pt x="48" y="661"/>
                  </a:cubicBezTo>
                  <a:lnTo>
                    <a:pt x="132" y="805"/>
                  </a:lnTo>
                  <a:lnTo>
                    <a:pt x="91" y="805"/>
                  </a:lnTo>
                  <a:lnTo>
                    <a:pt x="175" y="661"/>
                  </a:lnTo>
                  <a:cubicBezTo>
                    <a:pt x="181" y="649"/>
                    <a:pt x="196" y="646"/>
                    <a:pt x="208" y="652"/>
                  </a:cubicBezTo>
                  <a:cubicBezTo>
                    <a:pt x="219" y="659"/>
                    <a:pt x="223" y="674"/>
                    <a:pt x="216" y="685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53421" name="Freeform 374"/>
            <p:cNvSpPr>
              <a:spLocks noEditPoints="1"/>
            </p:cNvSpPr>
            <p:nvPr/>
          </p:nvSpPr>
          <p:spPr bwMode="auto">
            <a:xfrm>
              <a:off x="2715" y="4143"/>
              <a:ext cx="539" cy="85"/>
            </a:xfrm>
            <a:custGeom>
              <a:avLst/>
              <a:gdLst>
                <a:gd name="T0" fmla="*/ 0 w 1409"/>
                <a:gd name="T1" fmla="*/ 13 h 223"/>
                <a:gd name="T2" fmla="*/ 199 w 1409"/>
                <a:gd name="T3" fmla="*/ 13 h 223"/>
                <a:gd name="T4" fmla="*/ 199 w 1409"/>
                <a:gd name="T5" fmla="*/ 19 h 223"/>
                <a:gd name="T6" fmla="*/ 0 w 1409"/>
                <a:gd name="T7" fmla="*/ 19 h 223"/>
                <a:gd name="T8" fmla="*/ 0 w 1409"/>
                <a:gd name="T9" fmla="*/ 13 h 223"/>
                <a:gd name="T10" fmla="*/ 180 w 1409"/>
                <a:gd name="T11" fmla="*/ 1 h 223"/>
                <a:gd name="T12" fmla="*/ 206 w 1409"/>
                <a:gd name="T13" fmla="*/ 16 h 223"/>
                <a:gd name="T14" fmla="*/ 180 w 1409"/>
                <a:gd name="T15" fmla="*/ 31 h 223"/>
                <a:gd name="T16" fmla="*/ 175 w 1409"/>
                <a:gd name="T17" fmla="*/ 30 h 223"/>
                <a:gd name="T18" fmla="*/ 176 w 1409"/>
                <a:gd name="T19" fmla="*/ 26 h 223"/>
                <a:gd name="T20" fmla="*/ 197 w 1409"/>
                <a:gd name="T21" fmla="*/ 13 h 223"/>
                <a:gd name="T22" fmla="*/ 197 w 1409"/>
                <a:gd name="T23" fmla="*/ 19 h 223"/>
                <a:gd name="T24" fmla="*/ 176 w 1409"/>
                <a:gd name="T25" fmla="*/ 7 h 223"/>
                <a:gd name="T26" fmla="*/ 175 w 1409"/>
                <a:gd name="T27" fmla="*/ 2 h 223"/>
                <a:gd name="T28" fmla="*/ 180 w 1409"/>
                <a:gd name="T29" fmla="*/ 1 h 22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409" h="223">
                  <a:moveTo>
                    <a:pt x="0" y="87"/>
                  </a:moveTo>
                  <a:lnTo>
                    <a:pt x="1361" y="87"/>
                  </a:lnTo>
                  <a:lnTo>
                    <a:pt x="1361" y="135"/>
                  </a:lnTo>
                  <a:lnTo>
                    <a:pt x="0" y="135"/>
                  </a:lnTo>
                  <a:lnTo>
                    <a:pt x="0" y="87"/>
                  </a:lnTo>
                  <a:close/>
                  <a:moveTo>
                    <a:pt x="1229" y="7"/>
                  </a:moveTo>
                  <a:lnTo>
                    <a:pt x="1409" y="111"/>
                  </a:lnTo>
                  <a:lnTo>
                    <a:pt x="1229" y="216"/>
                  </a:lnTo>
                  <a:cubicBezTo>
                    <a:pt x="1218" y="223"/>
                    <a:pt x="1203" y="219"/>
                    <a:pt x="1196" y="208"/>
                  </a:cubicBezTo>
                  <a:cubicBezTo>
                    <a:pt x="1190" y="196"/>
                    <a:pt x="1193" y="181"/>
                    <a:pt x="1205" y="175"/>
                  </a:cubicBezTo>
                  <a:lnTo>
                    <a:pt x="1349" y="91"/>
                  </a:lnTo>
                  <a:lnTo>
                    <a:pt x="1349" y="132"/>
                  </a:lnTo>
                  <a:lnTo>
                    <a:pt x="1205" y="48"/>
                  </a:lnTo>
                  <a:cubicBezTo>
                    <a:pt x="1193" y="42"/>
                    <a:pt x="1190" y="27"/>
                    <a:pt x="1196" y="15"/>
                  </a:cubicBezTo>
                  <a:cubicBezTo>
                    <a:pt x="1203" y="4"/>
                    <a:pt x="1218" y="0"/>
                    <a:pt x="1229" y="7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53422" name="Freeform 375"/>
            <p:cNvSpPr>
              <a:spLocks noEditPoints="1"/>
            </p:cNvSpPr>
            <p:nvPr/>
          </p:nvSpPr>
          <p:spPr bwMode="auto">
            <a:xfrm>
              <a:off x="1698" y="3369"/>
              <a:ext cx="3112" cy="64"/>
            </a:xfrm>
            <a:custGeom>
              <a:avLst/>
              <a:gdLst>
                <a:gd name="T0" fmla="*/ 0 w 8129"/>
                <a:gd name="T1" fmla="*/ 9 h 168"/>
                <a:gd name="T2" fmla="*/ 1189 w 8129"/>
                <a:gd name="T3" fmla="*/ 11 h 168"/>
                <a:gd name="T4" fmla="*/ 1189 w 8129"/>
                <a:gd name="T5" fmla="*/ 13 h 168"/>
                <a:gd name="T6" fmla="*/ 0 w 8129"/>
                <a:gd name="T7" fmla="*/ 11 h 168"/>
                <a:gd name="T8" fmla="*/ 0 w 8129"/>
                <a:gd name="T9" fmla="*/ 9 h 168"/>
                <a:gd name="T10" fmla="*/ 1171 w 8129"/>
                <a:gd name="T11" fmla="*/ 0 h 168"/>
                <a:gd name="T12" fmla="*/ 1191 w 8129"/>
                <a:gd name="T13" fmla="*/ 12 h 168"/>
                <a:gd name="T14" fmla="*/ 1171 w 8129"/>
                <a:gd name="T15" fmla="*/ 24 h 168"/>
                <a:gd name="T16" fmla="*/ 1169 w 8129"/>
                <a:gd name="T17" fmla="*/ 24 h 168"/>
                <a:gd name="T18" fmla="*/ 1170 w 8129"/>
                <a:gd name="T19" fmla="*/ 22 h 168"/>
                <a:gd name="T20" fmla="*/ 1188 w 8129"/>
                <a:gd name="T21" fmla="*/ 11 h 168"/>
                <a:gd name="T22" fmla="*/ 1188 w 8129"/>
                <a:gd name="T23" fmla="*/ 13 h 168"/>
                <a:gd name="T24" fmla="*/ 1170 w 8129"/>
                <a:gd name="T25" fmla="*/ 2 h 168"/>
                <a:gd name="T26" fmla="*/ 1169 w 8129"/>
                <a:gd name="T27" fmla="*/ 1 h 168"/>
                <a:gd name="T28" fmla="*/ 1171 w 8129"/>
                <a:gd name="T29" fmla="*/ 0 h 16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8129" h="168">
                  <a:moveTo>
                    <a:pt x="0" y="60"/>
                  </a:moveTo>
                  <a:lnTo>
                    <a:pt x="8113" y="76"/>
                  </a:lnTo>
                  <a:lnTo>
                    <a:pt x="8113" y="92"/>
                  </a:lnTo>
                  <a:lnTo>
                    <a:pt x="0" y="76"/>
                  </a:lnTo>
                  <a:lnTo>
                    <a:pt x="0" y="60"/>
                  </a:lnTo>
                  <a:close/>
                  <a:moveTo>
                    <a:pt x="7989" y="3"/>
                  </a:moveTo>
                  <a:lnTo>
                    <a:pt x="8129" y="84"/>
                  </a:lnTo>
                  <a:lnTo>
                    <a:pt x="7988" y="166"/>
                  </a:lnTo>
                  <a:cubicBezTo>
                    <a:pt x="7985" y="168"/>
                    <a:pt x="7980" y="167"/>
                    <a:pt x="7977" y="163"/>
                  </a:cubicBezTo>
                  <a:cubicBezTo>
                    <a:pt x="7975" y="159"/>
                    <a:pt x="7976" y="154"/>
                    <a:pt x="7980" y="152"/>
                  </a:cubicBezTo>
                  <a:lnTo>
                    <a:pt x="8109" y="78"/>
                  </a:lnTo>
                  <a:lnTo>
                    <a:pt x="8109" y="91"/>
                  </a:lnTo>
                  <a:lnTo>
                    <a:pt x="7981" y="16"/>
                  </a:lnTo>
                  <a:cubicBezTo>
                    <a:pt x="7977" y="14"/>
                    <a:pt x="7975" y="9"/>
                    <a:pt x="7978" y="5"/>
                  </a:cubicBezTo>
                  <a:cubicBezTo>
                    <a:pt x="7980" y="2"/>
                    <a:pt x="7985" y="0"/>
                    <a:pt x="7989" y="3"/>
                  </a:cubicBez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93928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3600" dirty="0">
                <a:latin typeface="Calibri" panose="020F0502020204030204" pitchFamily="34" charset="0"/>
                <a:cs typeface="Calibri" panose="020F0502020204030204" pitchFamily="34" charset="0"/>
              </a:rPr>
              <a:t> Az Operatív Programok </a:t>
            </a:r>
            <a:br>
              <a:rPr lang="hu-HU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u-HU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2014-2020</a:t>
            </a:r>
            <a:endParaRPr lang="hu-HU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850" y="333375"/>
            <a:ext cx="1547813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612648" y="2060848"/>
            <a:ext cx="8153400" cy="40351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Gazdaságfejlesztési és Innovációs Operatív Program (GINOP)</a:t>
            </a:r>
            <a:r>
              <a:rPr lang="hu-H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hu-H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hu-HU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Terület- és Településfejlesztési Operatív Program (TOP)</a:t>
            </a:r>
            <a:endParaRPr lang="hu-HU" sz="24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Versenyképes Közép-Magyarország Operatív Program (VEKOP)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Emberi Erőforrás Fejlesztési Operatív Program (EFOP)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Környezeti és Energetikai Hatékonysági Operatív Program (KEHOP)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Közlekedésfejlesztés Operatív Program (KOP)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400" dirty="0">
                <a:latin typeface="Calibri" panose="020F0502020204030204" pitchFamily="34" charset="0"/>
                <a:cs typeface="Calibri" panose="020F0502020204030204" pitchFamily="34" charset="0"/>
              </a:rPr>
              <a:t>Végrehajtási Koordinációs Operatív Program (VKOP)</a:t>
            </a:r>
          </a:p>
          <a:p>
            <a:pPr>
              <a:buFont typeface="Wingdings" panose="05000000000000000000" pitchFamily="2" charset="2"/>
              <a:buChar char="§"/>
            </a:pPr>
            <a:endParaRPr lang="hu-H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69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072"/>
          </a:xfrm>
        </p:spPr>
        <p:txBody>
          <a:bodyPr>
            <a:noAutofit/>
          </a:bodyPr>
          <a:lstStyle/>
          <a:p>
            <a:pPr algn="ctr"/>
            <a:r>
              <a:rPr lang="hu-HU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Forráskeret</a:t>
            </a:r>
            <a:r>
              <a:rPr lang="hu-HU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2014-2020</a:t>
            </a:r>
            <a:br>
              <a:rPr lang="hu-HU" sz="36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hu-HU" sz="36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6432088"/>
              </p:ext>
            </p:extLst>
          </p:nvPr>
        </p:nvGraphicFramePr>
        <p:xfrm>
          <a:off x="1403648" y="2284298"/>
          <a:ext cx="6516115" cy="3164696"/>
        </p:xfrm>
        <a:graphic>
          <a:graphicData uri="http://schemas.openxmlformats.org/drawingml/2006/table">
            <a:tbl>
              <a:tblPr firstRow="1" firstCol="1" bandRow="1"/>
              <a:tblGrid>
                <a:gridCol w="2399746"/>
                <a:gridCol w="4116369"/>
              </a:tblGrid>
              <a:tr h="5568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hu-HU" sz="22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Somogy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200" b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(TOP) </a:t>
                      </a:r>
                      <a:endParaRPr lang="hu-HU" sz="2200" dirty="0" smtClean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2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Európai Uniós támogatás hazai társfinanszírozással együtt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(Mrd Ft)</a:t>
                      </a:r>
                      <a:endParaRPr lang="hu-HU" sz="2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7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megyei keret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43,45</a:t>
                      </a:r>
                      <a:endParaRPr lang="hu-HU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1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2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megyei jogú város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200" i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(Kaposvár)</a:t>
                      </a:r>
                      <a:endParaRPr lang="hu-HU" sz="2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14,75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6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Ö</a:t>
                      </a:r>
                      <a:r>
                        <a:rPr lang="hu-HU" sz="22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sszesen</a:t>
                      </a:r>
                      <a:r>
                        <a:rPr lang="hu-HU" sz="2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58,2</a:t>
                      </a:r>
                      <a:endParaRPr lang="hu-HU" sz="2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 descr="C:\Documents and Settings\Dolgozo\Dokumentumok\Képek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553686"/>
            <a:ext cx="2342232" cy="130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zövegdoboz 2"/>
          <p:cNvSpPr txBox="1"/>
          <p:nvPr/>
        </p:nvSpPr>
        <p:spPr>
          <a:xfrm>
            <a:off x="683568" y="1700808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i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Terület- és Településfejlesztési Operatív Program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9584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Integrált Területi Programok</a:t>
            </a:r>
            <a:endParaRPr lang="hu-HU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5141168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spcBef>
                <a:spcPts val="0"/>
              </a:spcBef>
              <a:buClrTx/>
              <a:buSzTx/>
              <a:buNone/>
            </a:pPr>
            <a:r>
              <a:rPr lang="hu-HU" sz="3100" dirty="0" smtClean="0">
                <a:solidFill>
                  <a:prstClr val="black"/>
                </a:solidFill>
                <a:latin typeface="Calibri" pitchFamily="34" charset="0"/>
              </a:rPr>
              <a:t>A forrásfelhasználás hatékonnyá tétele érdekében szükséges </a:t>
            </a:r>
            <a:r>
              <a:rPr lang="hu-HU" sz="3100" b="1" dirty="0" smtClean="0">
                <a:solidFill>
                  <a:prstClr val="black"/>
                </a:solidFill>
                <a:latin typeface="Calibri" pitchFamily="34" charset="0"/>
              </a:rPr>
              <a:t>integrált</a:t>
            </a:r>
            <a:r>
              <a:rPr lang="hu-HU" sz="3100" dirty="0" smtClean="0">
                <a:solidFill>
                  <a:prstClr val="black"/>
                </a:solidFill>
                <a:latin typeface="Calibri" pitchFamily="34" charset="0"/>
              </a:rPr>
              <a:t>, </a:t>
            </a:r>
            <a:r>
              <a:rPr lang="hu-HU" sz="3100" b="1" dirty="0" smtClean="0">
                <a:solidFill>
                  <a:prstClr val="black"/>
                </a:solidFill>
                <a:latin typeface="Calibri" pitchFamily="34" charset="0"/>
              </a:rPr>
              <a:t>stratégiai gondolkodásra alapozott</a:t>
            </a:r>
            <a:r>
              <a:rPr lang="hu-HU" sz="3100" dirty="0" smtClean="0">
                <a:solidFill>
                  <a:prstClr val="black"/>
                </a:solidFill>
                <a:latin typeface="Calibri" pitchFamily="34" charset="0"/>
              </a:rPr>
              <a:t> tervezési dokumentum elkészítése (ITP)</a:t>
            </a:r>
          </a:p>
          <a:p>
            <a:pPr marL="0" indent="0" algn="ctr">
              <a:spcBef>
                <a:spcPts val="0"/>
              </a:spcBef>
              <a:buClrTx/>
              <a:buSzTx/>
              <a:buNone/>
            </a:pPr>
            <a:endParaRPr lang="hu-HU" sz="3100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buClrTx/>
              <a:buSzTx/>
              <a:buNone/>
            </a:pPr>
            <a:r>
              <a:rPr lang="hu-HU" sz="3200" dirty="0" smtClean="0">
                <a:solidFill>
                  <a:prstClr val="black"/>
                </a:solidFill>
                <a:latin typeface="Calibri" pitchFamily="34" charset="0"/>
              </a:rPr>
              <a:t>Integrált Területi Programot készít minden </a:t>
            </a:r>
            <a:r>
              <a:rPr lang="hu-HU" sz="3200" dirty="0">
                <a:solidFill>
                  <a:prstClr val="black"/>
                </a:solidFill>
                <a:latin typeface="Calibri" pitchFamily="34" charset="0"/>
              </a:rPr>
              <a:t>területi </a:t>
            </a:r>
            <a:r>
              <a:rPr lang="hu-HU" sz="3200" dirty="0" smtClean="0">
                <a:solidFill>
                  <a:prstClr val="black"/>
                </a:solidFill>
                <a:latin typeface="Calibri" pitchFamily="34" charset="0"/>
              </a:rPr>
              <a:t>szereplő:</a:t>
            </a:r>
          </a:p>
          <a:p>
            <a:pPr marL="0" indent="0" algn="just">
              <a:spcBef>
                <a:spcPts val="0"/>
              </a:spcBef>
              <a:buClrTx/>
              <a:buSzTx/>
              <a:buNone/>
            </a:pPr>
            <a:endParaRPr lang="hu-HU" sz="3200" dirty="0" smtClean="0">
              <a:solidFill>
                <a:prstClr val="black"/>
              </a:solidFill>
              <a:latin typeface="Calibri" pitchFamily="34" charset="0"/>
            </a:endParaRPr>
          </a:p>
          <a:p>
            <a:pPr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hu-HU" sz="3200" dirty="0" smtClean="0">
                <a:solidFill>
                  <a:prstClr val="black"/>
                </a:solidFill>
                <a:latin typeface="Calibri" pitchFamily="34" charset="0"/>
              </a:rPr>
              <a:t>minden </a:t>
            </a:r>
            <a:r>
              <a:rPr lang="hu-HU" sz="3200" b="1" dirty="0" smtClean="0">
                <a:solidFill>
                  <a:prstClr val="black"/>
                </a:solidFill>
                <a:latin typeface="Calibri" pitchFamily="34" charset="0"/>
              </a:rPr>
              <a:t>megye,</a:t>
            </a:r>
            <a:endParaRPr lang="hu-HU" sz="3200" b="1" dirty="0">
              <a:solidFill>
                <a:prstClr val="black"/>
              </a:solidFill>
              <a:latin typeface="Calibri" pitchFamily="34" charset="0"/>
            </a:endParaRPr>
          </a:p>
          <a:p>
            <a:pPr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hu-HU" sz="3200" dirty="0" smtClean="0">
                <a:solidFill>
                  <a:prstClr val="black"/>
                </a:solidFill>
                <a:latin typeface="Calibri" pitchFamily="34" charset="0"/>
              </a:rPr>
              <a:t>minden </a:t>
            </a:r>
            <a:r>
              <a:rPr lang="hu-HU" sz="3200" dirty="0">
                <a:solidFill>
                  <a:prstClr val="black"/>
                </a:solidFill>
                <a:latin typeface="Calibri" pitchFamily="34" charset="0"/>
              </a:rPr>
              <a:t>megyei jogú </a:t>
            </a:r>
            <a:r>
              <a:rPr lang="hu-HU" sz="3200" dirty="0" smtClean="0">
                <a:solidFill>
                  <a:prstClr val="black"/>
                </a:solidFill>
                <a:latin typeface="Calibri" pitchFamily="34" charset="0"/>
              </a:rPr>
              <a:t>város,</a:t>
            </a:r>
          </a:p>
          <a:p>
            <a:pPr algn="just">
              <a:spcBef>
                <a:spcPts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hu-HU" sz="3200" dirty="0" smtClean="0">
                <a:solidFill>
                  <a:prstClr val="black"/>
                </a:solidFill>
                <a:latin typeface="Calibri" pitchFamily="34" charset="0"/>
              </a:rPr>
              <a:t>valamint Budapest </a:t>
            </a:r>
          </a:p>
          <a:p>
            <a:pPr marL="0" indent="0" algn="just">
              <a:spcBef>
                <a:spcPts val="0"/>
              </a:spcBef>
              <a:buClrTx/>
              <a:buSzTx/>
              <a:buNone/>
            </a:pPr>
            <a:endParaRPr lang="hu-HU" sz="3200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0" indent="0" algn="just">
              <a:spcBef>
                <a:spcPts val="0"/>
              </a:spcBef>
              <a:buClrTx/>
              <a:buSzTx/>
              <a:buNone/>
            </a:pPr>
            <a:r>
              <a:rPr lang="hu-HU" sz="3200" dirty="0" smtClean="0">
                <a:solidFill>
                  <a:prstClr val="black"/>
                </a:solidFill>
                <a:latin typeface="Calibri" pitchFamily="34" charset="0"/>
              </a:rPr>
              <a:t>(</a:t>
            </a:r>
            <a:r>
              <a:rPr lang="hu-HU" sz="3200" i="1" dirty="0">
                <a:solidFill>
                  <a:prstClr val="black"/>
                </a:solidFill>
                <a:latin typeface="Calibri" pitchFamily="34" charset="0"/>
              </a:rPr>
              <a:t>272/2014. (XI. 5.) Korm. rendelet  3. § 63.</a:t>
            </a:r>
            <a:r>
              <a:rPr lang="hu-HU" sz="3200" dirty="0">
                <a:solidFill>
                  <a:prstClr val="black"/>
                </a:solidFill>
                <a:latin typeface="Calibri" pitchFamily="34" charset="0"/>
              </a:rPr>
              <a:t>)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endParaRPr lang="hu-HU" sz="3200" dirty="0">
              <a:solidFill>
                <a:prstClr val="black"/>
              </a:solidFill>
              <a:latin typeface="Calibri" pitchFamily="34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hu-HU" sz="3200" u="sng" dirty="0">
                <a:solidFill>
                  <a:prstClr val="black"/>
                </a:solidFill>
                <a:latin typeface="Calibri" pitchFamily="34" charset="0"/>
              </a:rPr>
              <a:t>Az ITP tartalmi felépítése: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hu-HU" sz="3200" dirty="0">
              <a:solidFill>
                <a:prstClr val="black"/>
              </a:solidFill>
              <a:latin typeface="Calibri" pitchFamily="34" charset="0"/>
            </a:endParaRPr>
          </a:p>
          <a:p>
            <a:pPr lvl="0">
              <a:spcBef>
                <a:spcPts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hu-HU" sz="3200" dirty="0" smtClean="0">
                <a:solidFill>
                  <a:prstClr val="black"/>
                </a:solidFill>
                <a:latin typeface="Calibri" pitchFamily="34" charset="0"/>
              </a:rPr>
              <a:t>a </a:t>
            </a:r>
            <a:r>
              <a:rPr lang="hu-HU" sz="3200" dirty="0">
                <a:solidFill>
                  <a:prstClr val="black"/>
                </a:solidFill>
                <a:latin typeface="Calibri" pitchFamily="34" charset="0"/>
              </a:rPr>
              <a:t>területi szereplő által javasolt kiválasztási </a:t>
            </a:r>
            <a:r>
              <a:rPr lang="hu-HU" sz="3200" dirty="0" smtClean="0">
                <a:solidFill>
                  <a:prstClr val="black"/>
                </a:solidFill>
                <a:latin typeface="Calibri" pitchFamily="34" charset="0"/>
              </a:rPr>
              <a:t>kritériumok,</a:t>
            </a:r>
            <a:endParaRPr lang="hu-HU" sz="3200" dirty="0">
              <a:solidFill>
                <a:prstClr val="black"/>
              </a:solidFill>
              <a:latin typeface="Calibri" pitchFamily="34" charset="0"/>
            </a:endParaRPr>
          </a:p>
          <a:p>
            <a:pPr lvl="0">
              <a:spcBef>
                <a:spcPts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hu-HU" sz="3200" dirty="0" smtClean="0">
                <a:solidFill>
                  <a:prstClr val="black"/>
                </a:solidFill>
                <a:latin typeface="Calibri" pitchFamily="34" charset="0"/>
              </a:rPr>
              <a:t>az </a:t>
            </a:r>
            <a:r>
              <a:rPr lang="hu-HU" sz="3200" dirty="0">
                <a:solidFill>
                  <a:prstClr val="black"/>
                </a:solidFill>
                <a:latin typeface="Calibri" pitchFamily="34" charset="0"/>
              </a:rPr>
              <a:t>ITP célrendszere és </a:t>
            </a:r>
            <a:r>
              <a:rPr lang="hu-HU" sz="3200" dirty="0" smtClean="0">
                <a:solidFill>
                  <a:prstClr val="black"/>
                </a:solidFill>
                <a:latin typeface="Calibri" pitchFamily="34" charset="0"/>
              </a:rPr>
              <a:t>integráltsága,</a:t>
            </a:r>
            <a:endParaRPr lang="hu-HU" sz="3200" dirty="0">
              <a:solidFill>
                <a:prstClr val="black"/>
              </a:solidFill>
              <a:latin typeface="Calibri" pitchFamily="34" charset="0"/>
            </a:endParaRPr>
          </a:p>
          <a:p>
            <a:pPr lvl="0">
              <a:spcBef>
                <a:spcPts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hu-HU" sz="3200" dirty="0" smtClean="0">
                <a:solidFill>
                  <a:prstClr val="black"/>
                </a:solidFill>
                <a:latin typeface="Calibri" pitchFamily="34" charset="0"/>
              </a:rPr>
              <a:t>az </a:t>
            </a:r>
            <a:r>
              <a:rPr lang="hu-HU" sz="3200" dirty="0">
                <a:solidFill>
                  <a:prstClr val="black"/>
                </a:solidFill>
                <a:latin typeface="Calibri" pitchFamily="34" charset="0"/>
              </a:rPr>
              <a:t>ITP </a:t>
            </a:r>
            <a:r>
              <a:rPr lang="hu-HU" sz="3200" dirty="0" smtClean="0">
                <a:solidFill>
                  <a:prstClr val="black"/>
                </a:solidFill>
                <a:latin typeface="Calibri" pitchFamily="34" charset="0"/>
              </a:rPr>
              <a:t>forrásallokációja,</a:t>
            </a:r>
            <a:endParaRPr lang="hu-HU" sz="3200" dirty="0">
              <a:solidFill>
                <a:prstClr val="black"/>
              </a:solidFill>
              <a:latin typeface="Calibri" pitchFamily="34" charset="0"/>
            </a:endParaRPr>
          </a:p>
          <a:p>
            <a:pPr lvl="0">
              <a:spcBef>
                <a:spcPts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hu-HU" sz="3200" dirty="0" smtClean="0">
                <a:solidFill>
                  <a:prstClr val="black"/>
                </a:solidFill>
                <a:latin typeface="Calibri" pitchFamily="34" charset="0"/>
              </a:rPr>
              <a:t>az </a:t>
            </a:r>
            <a:r>
              <a:rPr lang="hu-HU" sz="3200" dirty="0">
                <a:solidFill>
                  <a:prstClr val="black"/>
                </a:solidFill>
                <a:latin typeface="Calibri" pitchFamily="34" charset="0"/>
              </a:rPr>
              <a:t>ITP </a:t>
            </a:r>
            <a:r>
              <a:rPr lang="hu-HU" sz="3200" dirty="0" smtClean="0">
                <a:solidFill>
                  <a:prstClr val="black"/>
                </a:solidFill>
                <a:latin typeface="Calibri" pitchFamily="34" charset="0"/>
              </a:rPr>
              <a:t>indikátorvállalásai,</a:t>
            </a:r>
            <a:endParaRPr lang="hu-HU" sz="3200" dirty="0">
              <a:solidFill>
                <a:prstClr val="black"/>
              </a:solidFill>
              <a:latin typeface="Calibri" pitchFamily="34" charset="0"/>
            </a:endParaRPr>
          </a:p>
          <a:p>
            <a:pPr lvl="0">
              <a:spcBef>
                <a:spcPts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hu-HU" sz="3200" dirty="0" smtClean="0">
                <a:solidFill>
                  <a:prstClr val="black"/>
                </a:solidFill>
                <a:latin typeface="Calibri" pitchFamily="34" charset="0"/>
              </a:rPr>
              <a:t>az </a:t>
            </a:r>
            <a:r>
              <a:rPr lang="hu-HU" sz="3200" dirty="0">
                <a:solidFill>
                  <a:prstClr val="black"/>
                </a:solidFill>
                <a:latin typeface="Calibri" pitchFamily="34" charset="0"/>
              </a:rPr>
              <a:t>ITP ütemezése.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570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hu-HU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Tervezés folyamata</a:t>
            </a:r>
            <a:endParaRPr lang="hu-HU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424936" cy="52578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hu-HU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Széleskörű projektgyűjtési folyamat  - </a:t>
            </a:r>
            <a:r>
              <a:rPr lang="hu-HU" sz="2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kiemelt aktivitás! </a:t>
            </a:r>
          </a:p>
          <a:p>
            <a:pPr marL="0" indent="0">
              <a:buNone/>
            </a:pPr>
            <a:r>
              <a:rPr lang="hu-HU" sz="22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hu-HU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(közel 2000 projektötlet)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200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hu-HU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rojektkataszter.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Somogy Megyei Területfejlesztési Koncepció- és Program elfogadása.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ITP elkészítése.</a:t>
            </a:r>
          </a:p>
          <a:p>
            <a:pPr>
              <a:buFont typeface="Wingdings" panose="05000000000000000000" pitchFamily="2" charset="2"/>
              <a:buChar char="§"/>
            </a:pPr>
            <a:endParaRPr lang="hu-HU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>
              <a:buClr>
                <a:srgbClr val="71685A"/>
              </a:buClr>
              <a:buNone/>
            </a:pPr>
            <a:r>
              <a:rPr lang="hu-HU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hu-HU" sz="24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projektgyűjtés</a:t>
            </a:r>
            <a:r>
              <a:rPr lang="hu-HU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u-HU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illetve </a:t>
            </a:r>
            <a:r>
              <a:rPr lang="hu-HU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az ennek eredményeként kialakított </a:t>
            </a:r>
            <a:r>
              <a:rPr lang="hu-HU" sz="24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 kataszter</a:t>
            </a:r>
            <a:r>
              <a:rPr lang="hu-HU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alapozza meg a megye </a:t>
            </a:r>
            <a:r>
              <a:rPr lang="hu-HU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fejlesztési irányainak </a:t>
            </a:r>
            <a:r>
              <a:rPr lang="hu-HU" sz="24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alulról jövő, igény alapú </a:t>
            </a:r>
            <a:r>
              <a:rPr lang="hu-HU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meghatározását.</a:t>
            </a:r>
          </a:p>
          <a:p>
            <a:pPr marL="0" lvl="0" indent="0">
              <a:buClr>
                <a:srgbClr val="71685A"/>
              </a:buClr>
              <a:buNone/>
            </a:pPr>
            <a:endParaRPr lang="hu-HU" sz="24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buClr>
                <a:srgbClr val="71685A"/>
              </a:buClr>
              <a:buNone/>
            </a:pPr>
            <a:r>
              <a:rPr lang="hu-HU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Somogy </a:t>
            </a:r>
            <a:r>
              <a:rPr lang="hu-HU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Megyei Közgyűlés javaslatot tett a szakminisztérium részére </a:t>
            </a:r>
            <a:r>
              <a:rPr lang="hu-HU" sz="24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megyei ITP </a:t>
            </a:r>
            <a:r>
              <a:rPr lang="hu-HU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prioritáson belüli, </a:t>
            </a:r>
            <a:r>
              <a:rPr lang="hu-HU" sz="24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intézkedésenkénti forrásarányainak</a:t>
            </a:r>
            <a:r>
              <a:rPr lang="hu-HU" sz="2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megosztására.</a:t>
            </a:r>
            <a:endParaRPr lang="hu-HU" sz="24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42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2648" y="548680"/>
            <a:ext cx="8153400" cy="792088"/>
          </a:xfrm>
        </p:spPr>
        <p:txBody>
          <a:bodyPr>
            <a:normAutofit fontScale="90000"/>
          </a:bodyPr>
          <a:lstStyle/>
          <a:p>
            <a:pPr lvl="0" algn="ctr">
              <a:spcBef>
                <a:spcPts val="700"/>
              </a:spcBef>
            </a:pPr>
            <a:r>
              <a:rPr lang="hu-HU" sz="1600" dirty="0">
                <a:solidFill>
                  <a:prstClr val="black"/>
                </a:solidFill>
              </a:rPr>
              <a:t/>
            </a:r>
            <a:br>
              <a:rPr lang="hu-HU" sz="1600" dirty="0">
                <a:solidFill>
                  <a:prstClr val="black"/>
                </a:solidFill>
              </a:rPr>
            </a:br>
            <a:r>
              <a:rPr lang="hu-HU" sz="1600" dirty="0">
                <a:solidFill>
                  <a:prstClr val="black"/>
                </a:solidFill>
              </a:rPr>
              <a:t/>
            </a:r>
            <a:br>
              <a:rPr lang="hu-HU" sz="1600" dirty="0">
                <a:solidFill>
                  <a:prstClr val="black"/>
                </a:solidFill>
              </a:rPr>
            </a:br>
            <a:r>
              <a:rPr lang="hu-HU" sz="4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Somogy Megyei ITP prioritástengelyei</a:t>
            </a:r>
            <a:r>
              <a:rPr lang="hu-HU" sz="40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u-HU" sz="40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u-HU" sz="4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u-HU" sz="4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hu-HU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5763337"/>
              </p:ext>
            </p:extLst>
          </p:nvPr>
        </p:nvGraphicFramePr>
        <p:xfrm>
          <a:off x="611560" y="1916832"/>
          <a:ext cx="8153400" cy="421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5449"/>
                <a:gridCol w="21779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Prioritás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Forrásmegoszlás </a:t>
                      </a:r>
                      <a:r>
                        <a:rPr lang="hu-HU" i="1" dirty="0" smtClean="0"/>
                        <a:t>(</a:t>
                      </a:r>
                      <a:r>
                        <a:rPr lang="hu-HU" i="1" dirty="0" smtClean="0">
                          <a:solidFill>
                            <a:srgbClr val="FF0000"/>
                          </a:solidFill>
                        </a:rPr>
                        <a:t>megyei javaslat</a:t>
                      </a:r>
                      <a:r>
                        <a:rPr lang="hu-HU" i="1" dirty="0" smtClean="0"/>
                        <a:t>)</a:t>
                      </a:r>
                    </a:p>
                    <a:p>
                      <a:pPr algn="ctr"/>
                      <a:r>
                        <a:rPr lang="hu-HU" i="1" dirty="0" smtClean="0"/>
                        <a:t>Mrd Ft</a:t>
                      </a:r>
                      <a:endParaRPr lang="hu-HU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u-HU" dirty="0" smtClean="0"/>
                        <a:t>1. Térségi</a:t>
                      </a:r>
                      <a:r>
                        <a:rPr lang="hu-HU" baseline="0" dirty="0" smtClean="0"/>
                        <a:t> gazdasági környezet fejlesztése a foglalkoztatás elősegítése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16,235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u-HU" dirty="0" smtClean="0"/>
                        <a:t>2. Vállalkozásbarát, népességmegtartó településfejlesztés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8,04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3. Alacsony széndioxid kibocsátású gazdaságra való áttérés kiemelten a városi területeken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10,935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u-HU" dirty="0" smtClean="0"/>
                        <a:t>4. A helyi közösségi</a:t>
                      </a:r>
                      <a:r>
                        <a:rPr lang="hu-HU" baseline="0" dirty="0" smtClean="0"/>
                        <a:t> szolgáltatások fejlesztése és a társadalmi együttműködés erősítése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3,36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5. Megyei és helyi emberi erőforrás fejlesztések, foglalkoztatás-ösztönzés és társadalmi együttműködés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4,880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u-HU" b="1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Összesen:</a:t>
                      </a:r>
                      <a:endParaRPr lang="hu-HU" b="1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43,45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642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Intézkedésenkénti forrásallokáció</a:t>
            </a:r>
            <a:endParaRPr lang="hu-HU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/>
          <a:lstStyle/>
          <a:p>
            <a:pPr marL="0" indent="0">
              <a:buNone/>
            </a:pPr>
            <a:endParaRPr lang="hu-HU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hu-H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hu-HU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hu-H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hu-HU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hu-H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hu-HU" dirty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229303"/>
              </p:ext>
            </p:extLst>
          </p:nvPr>
        </p:nvGraphicFramePr>
        <p:xfrm>
          <a:off x="395536" y="1772816"/>
          <a:ext cx="8496944" cy="458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712"/>
                <a:gridCol w="2088232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Prioritás/intézkedés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Forráskeret</a:t>
                      </a:r>
                    </a:p>
                    <a:p>
                      <a:pPr algn="ctr"/>
                      <a:r>
                        <a:rPr lang="hu-HU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Mrd Ft</a:t>
                      </a:r>
                      <a:endParaRPr lang="hu-HU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 Alacsony széndioxid kibocsátású gazdaságra való áttérés kiemelten a városi területeken.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3.1. Fenntartható települési közlekedésfejlesztés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4,095</a:t>
                      </a:r>
                      <a:endParaRPr lang="hu-HU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3.2. Önkormányzatok energiahatékonyságának és a megújuló    energiafelhasználás arányának növelése</a:t>
                      </a:r>
                      <a:endParaRPr lang="hu-HU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6,839</a:t>
                      </a:r>
                      <a:endParaRPr lang="hu-HU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 Megyei és helyi emberi erőforrás fejlesztések, foglalkoztatás-ösztönzés és társadalmi együttműködés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5.1. Foglalkoztatás-növelést célzó megyei és</a:t>
                      </a:r>
                      <a:r>
                        <a:rPr lang="hu-HU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helyi foglalkoztatási együttműködések (paktumok)</a:t>
                      </a:r>
                      <a:endParaRPr lang="hu-HU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3,757</a:t>
                      </a:r>
                      <a:endParaRPr lang="hu-HU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5.2. A társadalmi együttműködés erősítését szolgáló helyi szintű komplex</a:t>
                      </a:r>
                      <a:r>
                        <a:rPr lang="hu-HU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programok</a:t>
                      </a:r>
                      <a:endParaRPr lang="hu-HU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0,317</a:t>
                      </a:r>
                      <a:endParaRPr lang="hu-HU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5.3. Helyi közösségi</a:t>
                      </a:r>
                      <a:r>
                        <a:rPr lang="hu-HU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programok megvalósítása</a:t>
                      </a:r>
                      <a:endParaRPr lang="hu-HU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0,805</a:t>
                      </a:r>
                      <a:endParaRPr lang="hu-HU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937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1583</TotalTime>
  <Words>784</Words>
  <Application>Microsoft Office PowerPoint</Application>
  <PresentationFormat>Diavetítés a képernyőre (4:3 oldalarány)</PresentationFormat>
  <Paragraphs>167</Paragraphs>
  <Slides>14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5" baseType="lpstr">
      <vt:lpstr>Medián</vt:lpstr>
      <vt:lpstr>„ A megújuló energia helye a Somogy megyei fejlesztési elképzelésekben”</vt:lpstr>
      <vt:lpstr>Megyei önkormányzat - területfejlesztés</vt:lpstr>
      <vt:lpstr>PowerPoint bemutató</vt:lpstr>
      <vt:lpstr> Az Operatív Programok  2014-2020</vt:lpstr>
      <vt:lpstr>Forráskeret 2014-2020 </vt:lpstr>
      <vt:lpstr>Integrált Területi Programok</vt:lpstr>
      <vt:lpstr>Tervezés folyamata</vt:lpstr>
      <vt:lpstr>  Somogy Megyei ITP prioritástengelyei  </vt:lpstr>
      <vt:lpstr>Intézkedésenkénti forrásallokáció</vt:lpstr>
      <vt:lpstr>Támogathatóság</vt:lpstr>
      <vt:lpstr>Társadalmasítás során beérkező  jellemző projektötletek</vt:lpstr>
      <vt:lpstr>Projektötletek</vt:lpstr>
      <vt:lpstr>Közös céljaink: </vt:lpstr>
      <vt:lpstr>Köszönöm a figyelmet!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Somogy Megyei Önkormányzat múltja, jelene és jövőképe</dc:title>
  <dc:creator>User</dc:creator>
  <cp:lastModifiedBy>user</cp:lastModifiedBy>
  <cp:revision>134</cp:revision>
  <dcterms:created xsi:type="dcterms:W3CDTF">2014-12-05T10:14:14Z</dcterms:created>
  <dcterms:modified xsi:type="dcterms:W3CDTF">2015-03-29T21:09:44Z</dcterms:modified>
</cp:coreProperties>
</file>