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21" r:id="rId3"/>
    <p:sldId id="322" r:id="rId4"/>
    <p:sldId id="259" r:id="rId5"/>
    <p:sldId id="318" r:id="rId6"/>
    <p:sldId id="292" r:id="rId7"/>
    <p:sldId id="312" r:id="rId8"/>
    <p:sldId id="323" r:id="rId9"/>
    <p:sldId id="324" r:id="rId10"/>
    <p:sldId id="314" r:id="rId11"/>
    <p:sldId id="315" r:id="rId12"/>
    <p:sldId id="317" r:id="rId13"/>
    <p:sldId id="316" r:id="rId14"/>
    <p:sldId id="320" r:id="rId15"/>
    <p:sldId id="300" r:id="rId16"/>
    <p:sldId id="302" r:id="rId17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3835-E768-4B3D-9B56-3F4A5D8F76A1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7E06-89F9-4049-A9BF-EF08030576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79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AF76F-8A03-4A97-8A5E-C93BF1EC751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7F59-1BAB-434C-8F32-465E62AAB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56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3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26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4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6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57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75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7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25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923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42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46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EB26-5C2A-44BD-845B-6BD56DB77AFA}" type="datetimeFigureOut">
              <a:rPr lang="hu-HU" smtClean="0"/>
              <a:t>2015.03.28.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39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tápanyag-gazdálkodás</a:t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–energianövények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Vona Márton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Tápanyag-gazdálkodási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szakértő</a:t>
            </a: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89240"/>
            <a:ext cx="1413922" cy="10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059832" y="596356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Földművelésügyi Minisztérium, </a:t>
            </a:r>
          </a:p>
          <a:p>
            <a:pPr algn="ctr"/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árcius 30.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07704" y="252517"/>
            <a:ext cx="5282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</a:p>
          <a:p>
            <a:pPr algn="ctr"/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„Az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megújuló energia oktatás megerősítése </a:t>
            </a:r>
            <a:endParaRPr lang="hu-H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57877" y="332656"/>
            <a:ext cx="1577819" cy="5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7092280" y="213060"/>
            <a:ext cx="1838506" cy="8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395536" y="5702295"/>
            <a:ext cx="1296144" cy="7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Precíziós mezőgazdaság  és eszközei</a:t>
            </a: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hape 21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" y="2060673"/>
            <a:ext cx="4064749" cy="403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214"/>
          <p:cNvSpPr txBox="1">
            <a:spLocks noChangeArrowheads="1"/>
          </p:cNvSpPr>
          <p:nvPr/>
        </p:nvSpPr>
        <p:spPr bwMode="auto">
          <a:xfrm>
            <a:off x="467421" y="1700808"/>
            <a:ext cx="1944339" cy="3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altLang="hu-HU" sz="2000" dirty="0">
                <a:latin typeface="Calibri" pitchFamily="34" charset="0"/>
                <a:sym typeface="Calibri" pitchFamily="34" charset="0"/>
              </a:rPr>
              <a:t>Hozamtérképek</a:t>
            </a:r>
          </a:p>
        </p:txBody>
      </p:sp>
      <p:pic>
        <p:nvPicPr>
          <p:cNvPr id="13" name="Shape 215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>
            <a:fillRect/>
          </a:stretch>
        </p:blipFill>
        <p:spPr bwMode="auto">
          <a:xfrm>
            <a:off x="4067944" y="2169509"/>
            <a:ext cx="5904656" cy="382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216"/>
          <p:cNvSpPr txBox="1">
            <a:spLocks noChangeArrowheads="1"/>
          </p:cNvSpPr>
          <p:nvPr/>
        </p:nvSpPr>
        <p:spPr bwMode="auto">
          <a:xfrm>
            <a:off x="5719168" y="1700808"/>
            <a:ext cx="2453097" cy="3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altLang="hu-HU" sz="2000" dirty="0">
                <a:latin typeface="Calibri" pitchFamily="34" charset="0"/>
                <a:sym typeface="Calibri" pitchFamily="34" charset="0"/>
              </a:rPr>
              <a:t>Vegetációs térképek</a:t>
            </a:r>
          </a:p>
        </p:txBody>
      </p:sp>
    </p:spTree>
    <p:extLst>
      <p:ext uri="{BB962C8B-B14F-4D97-AF65-F5344CB8AC3E}">
        <p14:creationId xmlns:p14="http://schemas.microsoft.com/office/powerpoint/2010/main" val="41370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Precíziós mezőgazdaság  és eszközei</a:t>
            </a:r>
          </a:p>
        </p:txBody>
      </p:sp>
      <p:sp>
        <p:nvSpPr>
          <p:cNvPr id="12" name="Shape 225"/>
          <p:cNvSpPr txBox="1">
            <a:spLocks noChangeArrowheads="1"/>
          </p:cNvSpPr>
          <p:nvPr/>
        </p:nvSpPr>
        <p:spPr bwMode="auto">
          <a:xfrm>
            <a:off x="359022" y="1724546"/>
            <a:ext cx="2160363" cy="39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altLang="hu-HU" sz="2400" dirty="0">
                <a:latin typeface="Calibri" pitchFamily="34" charset="0"/>
                <a:sym typeface="Calibri" pitchFamily="34" charset="0"/>
              </a:rPr>
              <a:t>Talajtérképek</a:t>
            </a:r>
          </a:p>
        </p:txBody>
      </p:sp>
      <p:sp>
        <p:nvSpPr>
          <p:cNvPr id="13" name="Shape 226"/>
          <p:cNvSpPr txBox="1">
            <a:spLocks noChangeArrowheads="1"/>
          </p:cNvSpPr>
          <p:nvPr/>
        </p:nvSpPr>
        <p:spPr bwMode="auto">
          <a:xfrm>
            <a:off x="4319834" y="1770584"/>
            <a:ext cx="45006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altLang="hu-HU" sz="2400">
                <a:latin typeface="Calibri" pitchFamily="34" charset="0"/>
                <a:sym typeface="Calibri" pitchFamily="34" charset="0"/>
              </a:rPr>
              <a:t>VRA – változtatható kijuttatási technikák </a:t>
            </a:r>
          </a:p>
        </p:txBody>
      </p:sp>
      <p:pic>
        <p:nvPicPr>
          <p:cNvPr id="14" name="Shape 22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55825"/>
            <a:ext cx="37798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hape 228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417671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Precíziós mezőgazdaság  és eszközei</a:t>
            </a: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236"/>
          <p:cNvSpPr txBox="1">
            <a:spLocks noChangeArrowheads="1"/>
          </p:cNvSpPr>
          <p:nvPr/>
        </p:nvSpPr>
        <p:spPr bwMode="auto">
          <a:xfrm>
            <a:off x="147638" y="1863725"/>
            <a:ext cx="2735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altLang="hu-HU" sz="3200">
                <a:latin typeface="Calibri" pitchFamily="34" charset="0"/>
                <a:sym typeface="Calibri" pitchFamily="34" charset="0"/>
              </a:rPr>
              <a:t>Yara N -Szenzor</a:t>
            </a:r>
          </a:p>
        </p:txBody>
      </p:sp>
      <p:pic>
        <p:nvPicPr>
          <p:cNvPr id="12" name="Shape 23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73325"/>
            <a:ext cx="4176712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238"/>
          <p:cNvSpPr txBox="1">
            <a:spLocks noChangeArrowheads="1"/>
          </p:cNvSpPr>
          <p:nvPr/>
        </p:nvSpPr>
        <p:spPr bwMode="auto">
          <a:xfrm>
            <a:off x="5253038" y="1863725"/>
            <a:ext cx="281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altLang="hu-HU" sz="3200">
                <a:latin typeface="Calibri" pitchFamily="34" charset="0"/>
                <a:sym typeface="Calibri" pitchFamily="34" charset="0"/>
              </a:rPr>
              <a:t>ALTIC talajszken</a:t>
            </a:r>
          </a:p>
        </p:txBody>
      </p:sp>
      <p:sp>
        <p:nvSpPr>
          <p:cNvPr id="14" name="Shape 239"/>
          <p:cNvSpPr txBox="1">
            <a:spLocks noChangeArrowheads="1"/>
          </p:cNvSpPr>
          <p:nvPr/>
        </p:nvSpPr>
        <p:spPr bwMode="auto">
          <a:xfrm>
            <a:off x="95250" y="1404640"/>
            <a:ext cx="412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altLang="hu-HU" sz="3200" dirty="0">
                <a:latin typeface="Calibri" pitchFamily="34" charset="0"/>
                <a:sym typeface="Calibri" pitchFamily="34" charset="0"/>
              </a:rPr>
              <a:t>Növény-, talajszenzorok</a:t>
            </a:r>
          </a:p>
        </p:txBody>
      </p:sp>
      <p:pic>
        <p:nvPicPr>
          <p:cNvPr id="15" name="Shape 240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636838"/>
            <a:ext cx="45164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7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Mezőgazdasági </a:t>
            </a:r>
            <a:r>
              <a:rPr lang="hu-HU" alt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szaktanácsadás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247"/>
          <p:cNvSpPr txBox="1">
            <a:spLocks/>
          </p:cNvSpPr>
          <p:nvPr/>
        </p:nvSpPr>
        <p:spPr>
          <a:xfrm>
            <a:off x="0" y="1628800"/>
            <a:ext cx="9324975" cy="4525963"/>
          </a:xfrm>
          <a:prstGeom prst="rect">
            <a:avLst/>
          </a:prstGeom>
        </p:spPr>
        <p:txBody>
          <a:bodyPr vert="horz" lIns="91440" tIns="45700" rIns="91440" bIns="457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A6A6A6"/>
              </a:buClr>
              <a:buFont typeface="Noto Symbol"/>
              <a:buChar char="▪"/>
            </a:pPr>
            <a:r>
              <a:rPr lang="hu-HU" altLang="hu-HU" sz="2400" dirty="0" smtClean="0">
                <a:latin typeface="Calibri" pitchFamily="34" charset="0"/>
                <a:cs typeface="Arial" pitchFamily="34" charset="0"/>
                <a:sym typeface="Calibri" pitchFamily="34" charset="0"/>
              </a:rPr>
              <a:t>Talaj- növényvizsgálatok alapján történő szaktanácsadás</a:t>
            </a:r>
          </a:p>
          <a:p>
            <a:pPr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hu-HU" altLang="hu-HU" sz="2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hu-HU" altLang="hu-HU" sz="2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hu-HU" altLang="hu-HU" sz="2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hu-HU" altLang="hu-HU" sz="2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hu-HU" altLang="hu-HU" sz="2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A6A6A6"/>
              </a:buClr>
              <a:buFont typeface="Noto Symbol"/>
              <a:buChar char="▪"/>
            </a:pPr>
            <a:r>
              <a:rPr lang="hu-HU" altLang="hu-HU" sz="2400" dirty="0" smtClean="0">
                <a:latin typeface="Calibri" pitchFamily="34" charset="0"/>
                <a:cs typeface="Arial" pitchFamily="34" charset="0"/>
                <a:sym typeface="Calibri" pitchFamily="34" charset="0"/>
              </a:rPr>
              <a:t>Gyors,  naprakész szaktanácsadás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A6A6A6"/>
              </a:buClr>
              <a:buFont typeface="Noto Symbol"/>
              <a:buChar char="▪"/>
            </a:pPr>
            <a:r>
              <a:rPr lang="hu-HU" altLang="hu-HU" sz="2000" dirty="0" smtClean="0">
                <a:latin typeface="Calibri" pitchFamily="34" charset="0"/>
                <a:cs typeface="Arial" pitchFamily="34" charset="0"/>
                <a:sym typeface="Calibri" pitchFamily="34" charset="0"/>
              </a:rPr>
              <a:t>Fontos a jó logisztika a minták időben történő laborba szállításához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A6A6A6"/>
              </a:buClr>
              <a:buFont typeface="Noto Symbol"/>
              <a:buChar char="▪"/>
            </a:pPr>
            <a:r>
              <a:rPr lang="hu-HU" altLang="hu-HU" sz="2000" dirty="0" smtClean="0">
                <a:latin typeface="Calibri" pitchFamily="34" charset="0"/>
                <a:cs typeface="Arial" pitchFamily="34" charset="0"/>
                <a:sym typeface="Calibri" pitchFamily="34" charset="0"/>
              </a:rPr>
              <a:t>Fontos a gyors laborvizsgálat</a:t>
            </a:r>
            <a:endParaRPr lang="hu-HU" altLang="hu-HU" sz="2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A6A6A6"/>
              </a:buClr>
              <a:buFont typeface="Noto Symbol"/>
              <a:buChar char="▪"/>
            </a:pPr>
            <a:r>
              <a:rPr lang="hu-HU" altLang="hu-HU" sz="2400" dirty="0" smtClean="0">
                <a:latin typeface="Calibri" pitchFamily="34" charset="0"/>
                <a:cs typeface="Arial" pitchFamily="34" charset="0"/>
                <a:sym typeface="Calibri" pitchFamily="34" charset="0"/>
              </a:rPr>
              <a:t>Folyamatos növény-monitoring</a:t>
            </a:r>
          </a:p>
          <a:p>
            <a:pPr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A6A6A6"/>
              </a:buClr>
              <a:buFont typeface="Noto Symbol"/>
              <a:buNone/>
            </a:pPr>
            <a:endParaRPr lang="hu-HU" altLang="hu-HU" sz="2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endParaRPr lang="hu-HU" altLang="hu-HU" sz="2400" dirty="0" smtClean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12" name="Shape 249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60" y="2204864"/>
            <a:ext cx="1921413" cy="16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hape 2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26892" y="2317830"/>
            <a:ext cx="1602190" cy="168723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Shape 251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52579" r="37253" b="21179"/>
          <a:stretch>
            <a:fillRect/>
          </a:stretch>
        </p:blipFill>
        <p:spPr bwMode="auto">
          <a:xfrm>
            <a:off x="5828837" y="2293220"/>
            <a:ext cx="2343563" cy="160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14213"/>
            <a:ext cx="5072297" cy="528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847867" y="908720"/>
            <a:ext cx="30243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Általános információk</a:t>
            </a:r>
          </a:p>
          <a:p>
            <a:endParaRPr lang="hu-HU" sz="2000" b="1" dirty="0"/>
          </a:p>
          <a:p>
            <a:endParaRPr lang="hu-HU" sz="2000" dirty="0" smtClean="0"/>
          </a:p>
          <a:p>
            <a:endParaRPr lang="hu-HU" sz="2000" dirty="0"/>
          </a:p>
          <a:p>
            <a:pPr algn="r"/>
            <a:r>
              <a:rPr lang="hu-HU" sz="2000" b="1" dirty="0" err="1" smtClean="0"/>
              <a:t>Makroelemek</a:t>
            </a:r>
            <a:endParaRPr lang="hu-HU" sz="2000" b="1" dirty="0" smtClean="0"/>
          </a:p>
          <a:p>
            <a:endParaRPr lang="hu-HU" sz="2000" b="1" dirty="0"/>
          </a:p>
          <a:p>
            <a:endParaRPr lang="hu-HU" sz="2000" dirty="0"/>
          </a:p>
          <a:p>
            <a:endParaRPr lang="hu-HU" sz="2000" b="1" dirty="0" smtClean="0"/>
          </a:p>
          <a:p>
            <a:endParaRPr lang="hu-HU" sz="2000" b="1" dirty="0"/>
          </a:p>
          <a:p>
            <a:endParaRPr lang="hu-HU" sz="2000" b="1" dirty="0" smtClean="0"/>
          </a:p>
          <a:p>
            <a:pPr algn="r"/>
            <a:r>
              <a:rPr lang="hu-HU" sz="2000" b="1" dirty="0" smtClean="0"/>
              <a:t>Mikroelemek</a:t>
            </a:r>
          </a:p>
          <a:p>
            <a:endParaRPr lang="hu-HU" sz="2000" b="1" dirty="0"/>
          </a:p>
          <a:p>
            <a:endParaRPr lang="hu-HU" sz="2000" dirty="0"/>
          </a:p>
          <a:p>
            <a:r>
              <a:rPr lang="hu-HU" sz="2000" b="1" dirty="0" smtClean="0"/>
              <a:t>pH</a:t>
            </a:r>
            <a:r>
              <a:rPr lang="hu-HU" sz="2000" b="1" dirty="0"/>
              <a:t>, </a:t>
            </a:r>
            <a:r>
              <a:rPr lang="hu-HU" sz="2000" b="1" dirty="0" smtClean="0"/>
              <a:t>elektromos vezetőképesség (só %)</a:t>
            </a:r>
            <a:endParaRPr lang="hu-HU" sz="2000" dirty="0"/>
          </a:p>
        </p:txBody>
      </p:sp>
      <p:sp>
        <p:nvSpPr>
          <p:cNvPr id="5" name="Ellipszis 4"/>
          <p:cNvSpPr/>
          <p:nvPr/>
        </p:nvSpPr>
        <p:spPr>
          <a:xfrm>
            <a:off x="7308304" y="1628800"/>
            <a:ext cx="1728192" cy="388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8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Energianövények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3" y="1412776"/>
            <a:ext cx="8425639" cy="4205064"/>
          </a:xfrm>
        </p:spPr>
        <p:txBody>
          <a:bodyPr>
            <a:normAutofit fontScale="92500" lnSpcReduction="20000"/>
          </a:bodyPr>
          <a:lstStyle/>
          <a:p>
            <a:r>
              <a:rPr lang="hu-HU" altLang="en-US" sz="2400" dirty="0"/>
              <a:t>Az energia növények termesztésekor általános cél, a hektáronkénti maximális biogáz előállítása. </a:t>
            </a:r>
            <a:endParaRPr lang="nl-NL" altLang="en-US" sz="2400" dirty="0"/>
          </a:p>
          <a:p>
            <a:pPr lvl="1"/>
            <a:r>
              <a:rPr lang="nl-NL" altLang="en-US" sz="2000" dirty="0"/>
              <a:t>T</a:t>
            </a:r>
            <a:r>
              <a:rPr lang="hu-HU" altLang="en-US" sz="2000" dirty="0" err="1"/>
              <a:t>ermeszthetőek</a:t>
            </a:r>
            <a:r>
              <a:rPr lang="nl-NL" altLang="en-US" sz="2000" dirty="0"/>
              <a:t>-e </a:t>
            </a:r>
            <a:r>
              <a:rPr lang="hu-HU" altLang="en-US" sz="2000" dirty="0"/>
              <a:t>helyben</a:t>
            </a:r>
            <a:r>
              <a:rPr lang="nl-NL" altLang="en-US" sz="2000" dirty="0"/>
              <a:t> sikerrel?</a:t>
            </a:r>
            <a:endParaRPr lang="hu-HU" altLang="en-US" sz="2000" dirty="0"/>
          </a:p>
          <a:p>
            <a:pPr lvl="1"/>
            <a:r>
              <a:rPr lang="nl-NL" altLang="en-US" sz="2000" dirty="0"/>
              <a:t>A</a:t>
            </a:r>
            <a:r>
              <a:rPr lang="hu-HU" altLang="en-US" sz="2000" dirty="0"/>
              <a:t> növény kiválasztása függ</a:t>
            </a:r>
            <a:r>
              <a:rPr lang="nl-NL" altLang="en-US" sz="2000" dirty="0"/>
              <a:t>: </a:t>
            </a:r>
          </a:p>
          <a:p>
            <a:pPr lvl="1"/>
            <a:r>
              <a:rPr lang="hu-HU" altLang="en-US" sz="2000" dirty="0"/>
              <a:t>hozam, </a:t>
            </a:r>
            <a:endParaRPr lang="nl-NL" altLang="en-US" sz="2000" dirty="0"/>
          </a:p>
          <a:p>
            <a:pPr lvl="1"/>
            <a:r>
              <a:rPr lang="hu-HU" altLang="en-US" sz="2000" dirty="0"/>
              <a:t>energiahozam, </a:t>
            </a:r>
            <a:endParaRPr lang="nl-NL" altLang="en-US" sz="2000" dirty="0"/>
          </a:p>
          <a:p>
            <a:pPr lvl="1"/>
            <a:r>
              <a:rPr lang="hu-HU" altLang="en-US" sz="2000" dirty="0"/>
              <a:t>agronómiai tényezők, </a:t>
            </a:r>
            <a:endParaRPr lang="nl-NL" altLang="en-US" sz="2000" dirty="0"/>
          </a:p>
          <a:p>
            <a:pPr lvl="1"/>
            <a:r>
              <a:rPr lang="hu-HU" altLang="en-US" sz="2000" dirty="0"/>
              <a:t>vetésforgó, </a:t>
            </a:r>
            <a:endParaRPr lang="nl-NL" altLang="en-US" sz="2000" dirty="0"/>
          </a:p>
          <a:p>
            <a:pPr lvl="1"/>
            <a:r>
              <a:rPr lang="hu-HU" altLang="en-US" sz="2000" dirty="0"/>
              <a:t>tápanyag ellátási igények, </a:t>
            </a:r>
            <a:endParaRPr lang="nl-NL" altLang="en-US" sz="2000" dirty="0"/>
          </a:p>
          <a:p>
            <a:pPr lvl="1"/>
            <a:r>
              <a:rPr lang="hu-HU" altLang="en-US" sz="2000" dirty="0"/>
              <a:t>környezeti hatások.</a:t>
            </a:r>
            <a:endParaRPr lang="nl-NL" altLang="en-US" sz="2000" dirty="0"/>
          </a:p>
          <a:p>
            <a:pPr marL="0" indent="0">
              <a:buNone/>
            </a:pPr>
            <a:r>
              <a:rPr lang="hu-HU" altLang="en-US" sz="2400" dirty="0" smtClean="0"/>
              <a:t>Az </a:t>
            </a:r>
            <a:r>
              <a:rPr lang="hu-HU" altLang="en-US" sz="2400" dirty="0"/>
              <a:t>energiatermelés mértéke mellet fontos, hogy </a:t>
            </a:r>
            <a:r>
              <a:rPr lang="hu-HU" altLang="en-US" sz="2400" dirty="0" smtClean="0"/>
              <a:t>a növénytermesztés fenntartható </a:t>
            </a:r>
            <a:r>
              <a:rPr lang="hu-HU" altLang="en-US" sz="2400" dirty="0"/>
              <a:t>legyen és megfeleljen a környezeti és gazdasági követelményeknek</a:t>
            </a:r>
            <a:r>
              <a:rPr lang="hu-HU" altLang="en-US" sz="2400" dirty="0" smtClean="0"/>
              <a:t>.</a:t>
            </a:r>
            <a:endParaRPr lang="hu-HU" altLang="en-US" sz="2400" dirty="0"/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4"/>
          <a:stretch>
            <a:fillRect/>
          </a:stretch>
        </p:blipFill>
        <p:spPr bwMode="auto">
          <a:xfrm>
            <a:off x="5436096" y="1916832"/>
            <a:ext cx="3024336" cy="20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Kép 11" descr="Leírás: Silphium perfoliatu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03" y="4932688"/>
            <a:ext cx="2986529" cy="1052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2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89240"/>
            <a:ext cx="1413922" cy="10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059832" y="596356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Földművelésügyi Minisztérium, </a:t>
            </a:r>
          </a:p>
          <a:p>
            <a:pPr algn="ctr"/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árcius 30.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07704" y="252517"/>
            <a:ext cx="5282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</a:p>
          <a:p>
            <a:pPr algn="ctr"/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„Az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megújuló energia oktatás megerősítése </a:t>
            </a:r>
            <a:endParaRPr lang="hu-H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57877" y="332656"/>
            <a:ext cx="1577819" cy="5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7092280" y="213060"/>
            <a:ext cx="1838506" cy="8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395536" y="5702295"/>
            <a:ext cx="1296144" cy="7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>
            <a:spLocks noGrp="1"/>
          </p:cNvSpPr>
          <p:nvPr>
            <p:ph type="ctrTitle"/>
          </p:nvPr>
        </p:nvSpPr>
        <p:spPr>
          <a:xfrm>
            <a:off x="165840" y="2564904"/>
            <a:ext cx="8798648" cy="1470025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megtisztelő figyelmüket!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célok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3200" i="1" dirty="0"/>
              <a:t> EU gazdasága intelligens, fenntartható és inkluzív legyen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 smtClean="0"/>
              <a:t>•</a:t>
            </a:r>
            <a:r>
              <a:rPr lang="hu-HU" dirty="0"/>
              <a:t>klíma (ÜHG mérséklés, </a:t>
            </a:r>
            <a:r>
              <a:rPr lang="hu-HU" b="1" dirty="0"/>
              <a:t>C-megkötés talajban</a:t>
            </a:r>
            <a:r>
              <a:rPr lang="hu-HU" dirty="0"/>
              <a:t>, vegyületekben</a:t>
            </a:r>
            <a:r>
              <a:rPr lang="hu-HU" dirty="0" smtClean="0"/>
              <a:t>)</a:t>
            </a:r>
            <a:endParaRPr lang="hu-HU" dirty="0"/>
          </a:p>
          <a:p>
            <a:pPr marL="0" indent="0">
              <a:lnSpc>
                <a:spcPct val="120000"/>
              </a:lnSpc>
              <a:buNone/>
            </a:pPr>
            <a:r>
              <a:rPr lang="hu-HU" dirty="0"/>
              <a:t>•</a:t>
            </a:r>
            <a:r>
              <a:rPr lang="hu-HU" b="1" dirty="0"/>
              <a:t>élelmezés biztonság </a:t>
            </a:r>
            <a:r>
              <a:rPr lang="hu-HU" dirty="0"/>
              <a:t>(nem </a:t>
            </a:r>
            <a:r>
              <a:rPr lang="hu-HU" dirty="0" err="1"/>
              <a:t>safety</a:t>
            </a:r>
            <a:r>
              <a:rPr lang="hu-HU" dirty="0"/>
              <a:t>! </a:t>
            </a:r>
            <a:r>
              <a:rPr lang="hu-HU" dirty="0" err="1"/>
              <a:t>security</a:t>
            </a:r>
            <a:r>
              <a:rPr lang="hu-HU" dirty="0"/>
              <a:t>!);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/>
              <a:t>•</a:t>
            </a:r>
            <a:r>
              <a:rPr lang="hu-HU" b="1" dirty="0"/>
              <a:t>energiaellátás</a:t>
            </a:r>
            <a:r>
              <a:rPr lang="hu-HU" dirty="0"/>
              <a:t>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/>
              <a:t>•</a:t>
            </a:r>
            <a:r>
              <a:rPr lang="hu-HU" b="1" dirty="0"/>
              <a:t>nyersanyagellátás</a:t>
            </a:r>
            <a:r>
              <a:rPr lang="hu-HU" dirty="0"/>
              <a:t>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/>
              <a:t>•</a:t>
            </a:r>
            <a:r>
              <a:rPr lang="hu-HU" b="1" dirty="0"/>
              <a:t>vízellátás;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b="1" dirty="0"/>
              <a:t>•talajpusztulás;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b="1" dirty="0"/>
              <a:t>•</a:t>
            </a:r>
            <a:r>
              <a:rPr lang="hu-HU" b="1" dirty="0" err="1"/>
              <a:t>biodiverzitás</a:t>
            </a:r>
            <a:r>
              <a:rPr lang="hu-HU" b="1" dirty="0"/>
              <a:t> pusztulása</a:t>
            </a:r>
            <a:r>
              <a:rPr lang="hu-HU" dirty="0"/>
              <a:t>; </a:t>
            </a:r>
          </a:p>
          <a:p>
            <a:pPr marL="0" indent="0">
              <a:buNone/>
            </a:pPr>
            <a:r>
              <a:rPr lang="hu-HU" dirty="0"/>
              <a:t>•növényi, állati és emberi kórokozók terjedése; </a:t>
            </a:r>
          </a:p>
          <a:p>
            <a:pPr marL="0" indent="0">
              <a:buNone/>
            </a:pPr>
            <a:r>
              <a:rPr lang="hu-HU" dirty="0"/>
              <a:t>•egészségtelen életmód – „népbetegségek” (inzulin rezisztencia, Alzheimer-kór keringési és daganatos betegségek); </a:t>
            </a:r>
          </a:p>
          <a:p>
            <a:pPr marL="0" indent="0">
              <a:buNone/>
            </a:pPr>
            <a:r>
              <a:rPr lang="hu-HU" dirty="0"/>
              <a:t>•egyéb </a:t>
            </a:r>
            <a:r>
              <a:rPr lang="hu-HU" dirty="0" err="1"/>
              <a:t>eü.-i</a:t>
            </a:r>
            <a:r>
              <a:rPr lang="hu-HU" dirty="0"/>
              <a:t> fenyegetettségek (antibiotikum rezisztens TBC, CRE); </a:t>
            </a:r>
          </a:p>
          <a:p>
            <a:pPr marL="0" indent="0">
              <a:buNone/>
            </a:pPr>
            <a:r>
              <a:rPr lang="hu-HU" dirty="0"/>
              <a:t>•szegénység.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096" y="1340768"/>
            <a:ext cx="8229600" cy="936104"/>
          </a:xfrm>
        </p:spPr>
        <p:txBody>
          <a:bodyPr>
            <a:noAutofit/>
          </a:bodyPr>
          <a:lstStyle/>
          <a:p>
            <a:pPr fontAlgn="base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nyílt meg így a föld Somogy megyében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15 méter mély és ugyanilyen széles kráter keletkezett az elmúlt évek alatt az egyik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pamuki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szántóföldön - írta a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Kapos.hu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791200" cy="32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6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41641" y="980728"/>
            <a:ext cx="8435983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TÁPANYAGGAZDÁLKODÁS</a:t>
            </a:r>
            <a:r>
              <a:rPr lang="hu-HU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ENERGIANÖVÉNYEK</a:t>
            </a:r>
          </a:p>
          <a:p>
            <a:pPr marL="0" indent="0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</a:t>
            </a:r>
            <a:r>
              <a:rPr lang="hu-H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TERMÉSZETI ERŐFORRÁS </a:t>
            </a:r>
            <a:r>
              <a:rPr lang="hu-H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 kötetsorozat</a:t>
            </a:r>
          </a:p>
          <a:p>
            <a:pPr marL="0" indent="0">
              <a:buNone/>
            </a:pPr>
            <a:endParaRPr lang="hu-HU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Szerzők</a:t>
            </a:r>
            <a: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Jan </a:t>
            </a:r>
            <a:r>
              <a:rPr lang="hu-H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Malda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Viktoria 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Dorka</a:t>
            </a:r>
          </a:p>
          <a:p>
            <a:pPr marL="0" indent="0">
              <a:buNone/>
            </a:pP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Ronald </a:t>
            </a:r>
            <a:r>
              <a:rPr lang="hu-H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Rutgers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ALTIC B.V.</a:t>
            </a:r>
          </a:p>
          <a:p>
            <a:pPr marL="0" indent="0" algn="r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Postbus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135</a:t>
            </a:r>
          </a:p>
          <a:p>
            <a:pPr marL="0" indent="0" algn="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NL- 8250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Dronten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ép 12" descr="Leírás: ALTIC logo-132p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26" y="3645024"/>
            <a:ext cx="197081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9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936104"/>
          </a:xfrm>
        </p:spPr>
        <p:txBody>
          <a:bodyPr>
            <a:normAutofit/>
          </a:bodyPr>
          <a:lstStyle/>
          <a:p>
            <a:r>
              <a:rPr lang="hu-HU" altLang="hu-H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Tananyag – </a:t>
            </a:r>
            <a:r>
              <a:rPr lang="hu-HU" alt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Tápanyag-gazdálkodás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95"/>
          <p:cNvSpPr txBox="1"/>
          <p:nvPr/>
        </p:nvSpPr>
        <p:spPr>
          <a:xfrm>
            <a:off x="251520" y="1714461"/>
            <a:ext cx="6106056" cy="3874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457200" indent="-4572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914400" indent="-4572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400" b="1" dirty="0">
                <a:latin typeface="Calibri" pitchFamily="34" charset="0"/>
                <a:sym typeface="Calibri" pitchFamily="34" charset="0"/>
              </a:rPr>
              <a:t>Növények tápanyagellátásának alapelvei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Noto Symbol"/>
              <a:buChar char="➢"/>
            </a:pPr>
            <a:r>
              <a:rPr lang="hu-HU" altLang="hu-HU" sz="2400" dirty="0">
                <a:latin typeface="Calibri" pitchFamily="34" charset="0"/>
                <a:sym typeface="Calibri" pitchFamily="34" charset="0"/>
              </a:rPr>
              <a:t>Talaj kölcsönhatások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Noto Symbol"/>
              <a:buChar char="➢"/>
            </a:pPr>
            <a:r>
              <a:rPr lang="hu-HU" altLang="hu-HU" sz="2400" dirty="0">
                <a:latin typeface="Calibri" pitchFamily="34" charset="0"/>
                <a:sym typeface="Calibri" pitchFamily="34" charset="0"/>
              </a:rPr>
              <a:t>Trágyázás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400" b="1" dirty="0" smtClean="0">
                <a:latin typeface="Calibri" pitchFamily="34" charset="0"/>
                <a:sym typeface="Calibri" pitchFamily="34" charset="0"/>
              </a:rPr>
              <a:t>A </a:t>
            </a:r>
            <a:r>
              <a:rPr lang="hu-HU" altLang="hu-HU" sz="2400" b="1" dirty="0">
                <a:latin typeface="Calibri" pitchFamily="34" charset="0"/>
                <a:sym typeface="Calibri" pitchFamily="34" charset="0"/>
              </a:rPr>
              <a:t>talaj szervesanyag-tartalma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400" b="1" dirty="0" smtClean="0">
                <a:latin typeface="Calibri" pitchFamily="34" charset="0"/>
                <a:sym typeface="Calibri" pitchFamily="34" charset="0"/>
              </a:rPr>
              <a:t>Növényi </a:t>
            </a:r>
            <a:r>
              <a:rPr lang="hu-HU" altLang="hu-HU" sz="2400" b="1" dirty="0">
                <a:latin typeface="Calibri" pitchFamily="34" charset="0"/>
                <a:sym typeface="Calibri" pitchFamily="34" charset="0"/>
              </a:rPr>
              <a:t>tápanyagok felvétele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400" b="1" dirty="0" smtClean="0">
                <a:latin typeface="Calibri" pitchFamily="34" charset="0"/>
                <a:sym typeface="Calibri" pitchFamily="34" charset="0"/>
              </a:rPr>
              <a:t>Tápanyag-kijuttatás </a:t>
            </a:r>
            <a:r>
              <a:rPr lang="hu-HU" altLang="hu-HU" sz="2400" b="1" dirty="0">
                <a:latin typeface="Calibri" pitchFamily="34" charset="0"/>
                <a:sym typeface="Calibri" pitchFamily="34" charset="0"/>
              </a:rPr>
              <a:t>esetén alkalmazott gépek	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400" b="1" dirty="0" smtClean="0">
                <a:latin typeface="Calibri" pitchFamily="34" charset="0"/>
                <a:sym typeface="Calibri" pitchFamily="34" charset="0"/>
              </a:rPr>
              <a:t>Precíziós </a:t>
            </a:r>
            <a:r>
              <a:rPr lang="hu-HU" altLang="hu-HU" sz="2400" b="1" dirty="0">
                <a:latin typeface="Calibri" pitchFamily="34" charset="0"/>
                <a:sym typeface="Calibri" pitchFamily="34" charset="0"/>
              </a:rPr>
              <a:t>mezőgazdaság	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400" b="1" dirty="0" smtClean="0">
                <a:latin typeface="Calibri" pitchFamily="34" charset="0"/>
                <a:sym typeface="Calibri" pitchFamily="34" charset="0"/>
              </a:rPr>
              <a:t>A </a:t>
            </a:r>
            <a:r>
              <a:rPr lang="hu-HU" altLang="hu-HU" sz="2400" b="1" dirty="0">
                <a:latin typeface="Calibri" pitchFamily="34" charset="0"/>
                <a:sym typeface="Calibri" pitchFamily="34" charset="0"/>
              </a:rPr>
              <a:t>mezőgazdasági szaktanácsadás alapismeretei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400" b="1" dirty="0" smtClean="0">
                <a:latin typeface="Calibri" pitchFamily="34" charset="0"/>
                <a:sym typeface="Calibri" pitchFamily="34" charset="0"/>
              </a:rPr>
              <a:t>Energianövények</a:t>
            </a:r>
            <a:endParaRPr lang="hu-HU" altLang="hu-HU" sz="24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endParaRPr lang="hu-HU" altLang="hu-HU" sz="2400" b="1" dirty="0"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hu-HU" altLang="hu-HU" sz="2400" b="1" dirty="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6" name="Shape 19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01" y="1561523"/>
            <a:ext cx="3821795" cy="17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hape 19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08" y="3336434"/>
            <a:ext cx="2465929" cy="301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hape 1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6714" y="4581129"/>
            <a:ext cx="1467494" cy="128516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8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Precíziós mezőgazdaság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4205064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gazdálkodási stratégia, amely a pontos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információkon 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információgyűjtési technológiákon alapszik, így növelve a hozamot és csökkentve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környezetre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gyakorolt káros hatást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precíziós mezőgazdaság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mögött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álló filozófia szerint a leghatékonyabb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termelés érdekében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termelési inputok (vetőmag, tápanyagok, vegyszerek stb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használata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csupán szükség esetén indokolt, és csak azon a területen,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ahol használatuk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valóban szükséges.</a:t>
            </a: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Tananyag –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Tápanyag-gazdálkodás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205"/>
          <p:cNvSpPr txBox="1"/>
          <p:nvPr/>
        </p:nvSpPr>
        <p:spPr>
          <a:xfrm>
            <a:off x="179512" y="1628801"/>
            <a:ext cx="4104456" cy="4320479"/>
          </a:xfrm>
          <a:prstGeom prst="rect">
            <a:avLst/>
          </a:prstGeom>
          <a:solidFill>
            <a:schemeClr val="lt1"/>
          </a:solidFill>
          <a:ln w="38100" cap="flat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6600"/>
              </a:buClr>
              <a:buSzPct val="25000"/>
              <a:buFont typeface="Calibri" pitchFamily="34" charset="0"/>
              <a:buNone/>
            </a:pPr>
            <a:r>
              <a:rPr lang="hu-HU" altLang="hu-HU" sz="2800" b="1" dirty="0" smtClean="0">
                <a:solidFill>
                  <a:srgbClr val="006600"/>
                </a:solidFill>
                <a:latin typeface="Calibri" pitchFamily="34" charset="0"/>
                <a:sym typeface="Calibri" pitchFamily="34" charset="0"/>
              </a:rPr>
              <a:t>„Konvencionális” </a:t>
            </a:r>
            <a:r>
              <a:rPr lang="hu-HU" altLang="hu-HU" sz="2800" b="1" dirty="0">
                <a:solidFill>
                  <a:srgbClr val="006600"/>
                </a:solidFill>
                <a:latin typeface="Calibri" pitchFamily="34" charset="0"/>
                <a:sym typeface="Calibri" pitchFamily="34" charset="0"/>
              </a:rPr>
              <a:t>tápanyag-gazdálkodás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A mezőgazdasági tábla homogén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termőhely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Átlagolt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mintavételezés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Azonos 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gépüzemeltetés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Azonos tőszám,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fajta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hu-HU" altLang="hu-HU" sz="2000" b="1" dirty="0" smtClean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Táblaszintű átlagtermésen alapuló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tápanyag-utánpótlás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Kockázatok: erózió, nem hasznosul a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tápanyag, drága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2" name="Shape 206"/>
          <p:cNvSpPr txBox="1"/>
          <p:nvPr/>
        </p:nvSpPr>
        <p:spPr>
          <a:xfrm>
            <a:off x="4283968" y="1628800"/>
            <a:ext cx="4680520" cy="4320480"/>
          </a:xfrm>
          <a:prstGeom prst="rect">
            <a:avLst/>
          </a:prstGeom>
          <a:solidFill>
            <a:schemeClr val="lt1"/>
          </a:solidFill>
          <a:ln w="28575" cap="flat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FF0000"/>
              </a:buClr>
              <a:buSzPct val="25000"/>
              <a:buFont typeface="Calibri" pitchFamily="34" charset="0"/>
              <a:buNone/>
            </a:pPr>
            <a:r>
              <a:rPr lang="hu-HU" altLang="hu-HU" sz="28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Fenntartható tápanyag-gazdálkodás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A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mezőgazdasági </a:t>
            </a: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tábla heterogén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termőhely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GPS alapú pontszerű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mintavételezés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Termőhelyenként változó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gépüzemeltetés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Termőhelyi adottságoknak megfelelő tőszám,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fajta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>
                <a:latin typeface="Calibri" pitchFamily="34" charset="0"/>
                <a:sym typeface="Calibri" pitchFamily="34" charset="0"/>
              </a:rPr>
              <a:t>Termés megoszlásán alapuló </a:t>
            </a: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tápanyag-utánpótlás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hu-HU" altLang="hu-HU" sz="2000" b="1" dirty="0" smtClean="0">
                <a:latin typeface="Calibri" pitchFamily="34" charset="0"/>
                <a:sym typeface="Calibri" pitchFamily="34" charset="0"/>
              </a:rPr>
              <a:t>Környezetterhelés csökkentése, költségtakarékos</a:t>
            </a:r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hu-HU" altLang="hu-HU" sz="2000" b="1" dirty="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Konvencionális gazdálkodás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72" y="1773238"/>
            <a:ext cx="5959705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gazdálkodás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202093" y="6093296"/>
            <a:ext cx="1505811" cy="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5796136" y="5978728"/>
            <a:ext cx="1512168" cy="6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90" y="1773238"/>
            <a:ext cx="594687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ONARDO ppt minta_2014.12.10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LEONARDO ppt minta_2014.12.10.</Template>
  <TotalTime>303</TotalTime>
  <Words>611</Words>
  <Application>Microsoft Office PowerPoint</Application>
  <PresentationFormat>Diavetítés a képernyőre (4:3 oldalarány)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LEONARDO ppt minta_2014.12.10.</vt:lpstr>
      <vt:lpstr>Fenntartható tápanyag-gazdálkodás  –energianövények</vt:lpstr>
      <vt:lpstr>EU 2020 célok: „ EU gazdasága intelligens, fenntartható és inkluzív legyen” </vt:lpstr>
      <vt:lpstr>Miért nyílt meg így a föld Somogy megyében?  Egy 15 méter mély és ugyanilyen széles kráter keletkezett az elmúlt évek alatt az egyik pamuki szántóföldön - írta a Kapos.hu </vt:lpstr>
      <vt:lpstr>PowerPoint bemutató</vt:lpstr>
      <vt:lpstr>Tananyag – Tápanyag-gazdálkodás</vt:lpstr>
      <vt:lpstr>Precíziós mezőgazdaság </vt:lpstr>
      <vt:lpstr>Tananyag – Tápanyag-gazdálkodás</vt:lpstr>
      <vt:lpstr>Konvencionális gazdálkodás</vt:lpstr>
      <vt:lpstr>Fenntartható gazdálkodás</vt:lpstr>
      <vt:lpstr>Precíziós mezőgazdaság  és eszközei</vt:lpstr>
      <vt:lpstr>Precíziós mezőgazdaság  és eszközei</vt:lpstr>
      <vt:lpstr>Precíziós mezőgazdaság  és eszközei</vt:lpstr>
      <vt:lpstr>Mezőgazdasági szaktanácsadás</vt:lpstr>
      <vt:lpstr>PowerPoint bemutató</vt:lpstr>
      <vt:lpstr>Energianövények</vt:lpstr>
      <vt:lpstr>Köszönöm megtisztelő figyelmüket!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Romvári Róbert</dc:creator>
  <cp:lastModifiedBy>Marci</cp:lastModifiedBy>
  <cp:revision>23</cp:revision>
  <cp:lastPrinted>2015-03-28T17:44:42Z</cp:lastPrinted>
  <dcterms:created xsi:type="dcterms:W3CDTF">2014-12-04T11:05:31Z</dcterms:created>
  <dcterms:modified xsi:type="dcterms:W3CDTF">2015-03-28T18:11:03Z</dcterms:modified>
</cp:coreProperties>
</file>